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2"/>
  </p:notesMasterIdLst>
  <p:sldIdLst>
    <p:sldId id="256" r:id="rId2"/>
    <p:sldId id="257" r:id="rId3"/>
    <p:sldId id="263" r:id="rId4"/>
    <p:sldId id="273" r:id="rId5"/>
    <p:sldId id="274" r:id="rId6"/>
    <p:sldId id="259" r:id="rId7"/>
    <p:sldId id="260" r:id="rId8"/>
    <p:sldId id="272" r:id="rId9"/>
    <p:sldId id="270"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A5AD29D-B031-69A4-B389-648B87272DF5}" name="Rajindu Goonewardena" initials="RG" userId="S::x4222784@student.uwasa.fi::d132fe6b-4c72-434a-af25-e7b720c81f3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32E7"/>
    <a:srgbClr val="2730E7"/>
    <a:srgbClr val="2C33DD"/>
    <a:srgbClr val="3835CE"/>
    <a:srgbClr val="1916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700"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https://uwasa-my.sharepoint.com/personal/x2845426_student_uwasa_fi/Documents/seafocus_circle.xlsx"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Sheet1!$O$5</c:f>
              <c:strCache>
                <c:ptCount val="1"/>
                <c:pt idx="0">
                  <c:v>Pilotage</c:v>
                </c:pt>
              </c:strCache>
            </c:strRef>
          </c:tx>
          <c:dPt>
            <c:idx val="0"/>
            <c:bubble3D val="0"/>
            <c:spPr>
              <a:solidFill>
                <a:srgbClr val="61CBF4"/>
              </a:solidFill>
              <a:ln w="19050">
                <a:solidFill>
                  <a:schemeClr val="lt1"/>
                </a:solidFill>
              </a:ln>
              <a:effectLst/>
            </c:spPr>
            <c:extLst>
              <c:ext xmlns:c16="http://schemas.microsoft.com/office/drawing/2014/chart" uri="{C3380CC4-5D6E-409C-BE32-E72D297353CC}">
                <c16:uniqueId val="{00000001-42FD-491D-AF52-89446CCCDE1E}"/>
              </c:ext>
            </c:extLst>
          </c:dPt>
          <c:dPt>
            <c:idx val="1"/>
            <c:bubble3D val="0"/>
            <c:spPr>
              <a:noFill/>
              <a:ln w="19050">
                <a:solidFill>
                  <a:schemeClr val="lt1"/>
                </a:solidFill>
              </a:ln>
              <a:effectLst/>
            </c:spPr>
            <c:extLst>
              <c:ext xmlns:c16="http://schemas.microsoft.com/office/drawing/2014/chart" uri="{C3380CC4-5D6E-409C-BE32-E72D297353CC}">
                <c16:uniqueId val="{00000003-42FD-491D-AF52-89446CCCDE1E}"/>
              </c:ext>
            </c:extLst>
          </c:dPt>
          <c:cat>
            <c:strRef>
              <c:f>Sheet1!$P$4:$Q$4</c:f>
              <c:strCache>
                <c:ptCount val="2"/>
                <c:pt idx="0">
                  <c:v>$</c:v>
                </c:pt>
                <c:pt idx="1">
                  <c:v>$</c:v>
                </c:pt>
              </c:strCache>
            </c:strRef>
          </c:cat>
          <c:val>
            <c:numRef>
              <c:f>Sheet1!$P$5:$Q$5</c:f>
              <c:numCache>
                <c:formatCode>_("$"* #,##0.00_);_("$"* \(#,##0.00\);_("$"* "-"??_);_(@_)</c:formatCode>
                <c:ptCount val="2"/>
                <c:pt idx="0">
                  <c:v>1600000</c:v>
                </c:pt>
                <c:pt idx="1">
                  <c:v>28400000</c:v>
                </c:pt>
              </c:numCache>
            </c:numRef>
          </c:val>
          <c:extLst>
            <c:ext xmlns:c16="http://schemas.microsoft.com/office/drawing/2014/chart" uri="{C3380CC4-5D6E-409C-BE32-E72D297353CC}">
              <c16:uniqueId val="{00000004-42FD-491D-AF52-89446CCCDE1E}"/>
            </c:ext>
          </c:extLst>
        </c:ser>
        <c:ser>
          <c:idx val="1"/>
          <c:order val="1"/>
          <c:tx>
            <c:strRef>
              <c:f>Sheet1!$O$6</c:f>
              <c:strCache>
                <c:ptCount val="1"/>
                <c:pt idx="0">
                  <c:v>Maritime Hub</c:v>
                </c:pt>
              </c:strCache>
            </c:strRef>
          </c:tx>
          <c:dPt>
            <c:idx val="0"/>
            <c:bubble3D val="0"/>
            <c:spPr>
              <a:solidFill>
                <a:srgbClr val="61CBF4"/>
              </a:solidFill>
              <a:ln w="19050">
                <a:solidFill>
                  <a:schemeClr val="lt1"/>
                </a:solidFill>
              </a:ln>
              <a:effectLst/>
            </c:spPr>
            <c:extLst>
              <c:ext xmlns:c16="http://schemas.microsoft.com/office/drawing/2014/chart" uri="{C3380CC4-5D6E-409C-BE32-E72D297353CC}">
                <c16:uniqueId val="{00000006-42FD-491D-AF52-89446CCCDE1E}"/>
              </c:ext>
            </c:extLst>
          </c:dPt>
          <c:dPt>
            <c:idx val="1"/>
            <c:bubble3D val="0"/>
            <c:spPr>
              <a:noFill/>
              <a:ln w="19050">
                <a:solidFill>
                  <a:schemeClr val="lt1"/>
                </a:solidFill>
              </a:ln>
              <a:effectLst/>
            </c:spPr>
            <c:extLst>
              <c:ext xmlns:c16="http://schemas.microsoft.com/office/drawing/2014/chart" uri="{C3380CC4-5D6E-409C-BE32-E72D297353CC}">
                <c16:uniqueId val="{00000008-42FD-491D-AF52-89446CCCDE1E}"/>
              </c:ext>
            </c:extLst>
          </c:dPt>
          <c:cat>
            <c:strRef>
              <c:f>Sheet1!$P$4:$Q$4</c:f>
              <c:strCache>
                <c:ptCount val="2"/>
                <c:pt idx="0">
                  <c:v>$</c:v>
                </c:pt>
                <c:pt idx="1">
                  <c:v>$</c:v>
                </c:pt>
              </c:strCache>
            </c:strRef>
          </c:cat>
          <c:val>
            <c:numRef>
              <c:f>Sheet1!$P$6:$Q$6</c:f>
              <c:numCache>
                <c:formatCode>_("$"* #,##0.00_);_("$"* \(#,##0.00\);_("$"* "-"??_);_(@_)</c:formatCode>
                <c:ptCount val="2"/>
                <c:pt idx="0">
                  <c:v>2500000</c:v>
                </c:pt>
                <c:pt idx="1">
                  <c:v>27500000</c:v>
                </c:pt>
              </c:numCache>
            </c:numRef>
          </c:val>
          <c:extLst>
            <c:ext xmlns:c16="http://schemas.microsoft.com/office/drawing/2014/chart" uri="{C3380CC4-5D6E-409C-BE32-E72D297353CC}">
              <c16:uniqueId val="{00000009-42FD-491D-AF52-89446CCCDE1E}"/>
            </c:ext>
          </c:extLst>
        </c:ser>
        <c:ser>
          <c:idx val="2"/>
          <c:order val="2"/>
          <c:tx>
            <c:strRef>
              <c:f>Sheet1!$O$7</c:f>
              <c:strCache>
                <c:ptCount val="1"/>
                <c:pt idx="0">
                  <c:v>Rest of Port Services</c:v>
                </c:pt>
              </c:strCache>
            </c:strRef>
          </c:tx>
          <c:dPt>
            <c:idx val="0"/>
            <c:bubble3D val="0"/>
            <c:spPr>
              <a:solidFill>
                <a:srgbClr val="163E64"/>
              </a:solidFill>
              <a:ln w="19050">
                <a:solidFill>
                  <a:schemeClr val="lt1"/>
                </a:solidFill>
              </a:ln>
              <a:effectLst/>
            </c:spPr>
            <c:extLst>
              <c:ext xmlns:c16="http://schemas.microsoft.com/office/drawing/2014/chart" uri="{C3380CC4-5D6E-409C-BE32-E72D297353CC}">
                <c16:uniqueId val="{0000000B-42FD-491D-AF52-89446CCCDE1E}"/>
              </c:ext>
            </c:extLst>
          </c:dPt>
          <c:dPt>
            <c:idx val="1"/>
            <c:bubble3D val="0"/>
            <c:spPr>
              <a:noFill/>
              <a:ln w="19050">
                <a:solidFill>
                  <a:schemeClr val="lt1"/>
                </a:solidFill>
              </a:ln>
              <a:effectLst/>
            </c:spPr>
            <c:extLst>
              <c:ext xmlns:c16="http://schemas.microsoft.com/office/drawing/2014/chart" uri="{C3380CC4-5D6E-409C-BE32-E72D297353CC}">
                <c16:uniqueId val="{0000000D-42FD-491D-AF52-89446CCCDE1E}"/>
              </c:ext>
            </c:extLst>
          </c:dPt>
          <c:cat>
            <c:strRef>
              <c:f>Sheet1!$P$4:$Q$4</c:f>
              <c:strCache>
                <c:ptCount val="2"/>
                <c:pt idx="0">
                  <c:v>$</c:v>
                </c:pt>
                <c:pt idx="1">
                  <c:v>$</c:v>
                </c:pt>
              </c:strCache>
            </c:strRef>
          </c:cat>
          <c:val>
            <c:numRef>
              <c:f>Sheet1!$P$7:$Q$7</c:f>
              <c:numCache>
                <c:formatCode>_("$"* #,##0.00_);_("$"* \(#,##0.00\);_("$"* "-"??_);_(@_)</c:formatCode>
                <c:ptCount val="2"/>
                <c:pt idx="0">
                  <c:v>4235000</c:v>
                </c:pt>
                <c:pt idx="1">
                  <c:v>25765000</c:v>
                </c:pt>
              </c:numCache>
            </c:numRef>
          </c:val>
          <c:extLst>
            <c:ext xmlns:c16="http://schemas.microsoft.com/office/drawing/2014/chart" uri="{C3380CC4-5D6E-409C-BE32-E72D297353CC}">
              <c16:uniqueId val="{0000000E-42FD-491D-AF52-89446CCCDE1E}"/>
            </c:ext>
          </c:extLst>
        </c:ser>
        <c:ser>
          <c:idx val="3"/>
          <c:order val="3"/>
          <c:tx>
            <c:strRef>
              <c:f>Sheet1!$O$8</c:f>
              <c:strCache>
                <c:ptCount val="1"/>
                <c:pt idx="0">
                  <c:v>Terminal handling</c:v>
                </c:pt>
              </c:strCache>
            </c:strRef>
          </c:tx>
          <c:dPt>
            <c:idx val="0"/>
            <c:bubble3D val="0"/>
            <c:spPr>
              <a:solidFill>
                <a:srgbClr val="163E64"/>
              </a:solidFill>
              <a:ln w="19050">
                <a:solidFill>
                  <a:schemeClr val="lt1"/>
                </a:solidFill>
              </a:ln>
              <a:effectLst/>
            </c:spPr>
            <c:extLst>
              <c:ext xmlns:c16="http://schemas.microsoft.com/office/drawing/2014/chart" uri="{C3380CC4-5D6E-409C-BE32-E72D297353CC}">
                <c16:uniqueId val="{00000010-42FD-491D-AF52-89446CCCDE1E}"/>
              </c:ext>
            </c:extLst>
          </c:dPt>
          <c:dPt>
            <c:idx val="1"/>
            <c:bubble3D val="0"/>
            <c:spPr>
              <a:noFill/>
              <a:ln w="19050">
                <a:solidFill>
                  <a:schemeClr val="lt1"/>
                </a:solidFill>
              </a:ln>
              <a:effectLst/>
            </c:spPr>
            <c:extLst>
              <c:ext xmlns:c16="http://schemas.microsoft.com/office/drawing/2014/chart" uri="{C3380CC4-5D6E-409C-BE32-E72D297353CC}">
                <c16:uniqueId val="{00000012-42FD-491D-AF52-89446CCCDE1E}"/>
              </c:ext>
            </c:extLst>
          </c:dPt>
          <c:cat>
            <c:strRef>
              <c:f>Sheet1!$P$4:$Q$4</c:f>
              <c:strCache>
                <c:ptCount val="2"/>
                <c:pt idx="0">
                  <c:v>$</c:v>
                </c:pt>
                <c:pt idx="1">
                  <c:v>$</c:v>
                </c:pt>
              </c:strCache>
            </c:strRef>
          </c:cat>
          <c:val>
            <c:numRef>
              <c:f>Sheet1!$P$8:$Q$8</c:f>
              <c:numCache>
                <c:formatCode>_("$"* #,##0.00_);_("$"* \(#,##0.00\);_("$"* "-"??_);_(@_)</c:formatCode>
                <c:ptCount val="2"/>
                <c:pt idx="0">
                  <c:v>6000000</c:v>
                </c:pt>
                <c:pt idx="1">
                  <c:v>24000000</c:v>
                </c:pt>
              </c:numCache>
            </c:numRef>
          </c:val>
          <c:extLst>
            <c:ext xmlns:c16="http://schemas.microsoft.com/office/drawing/2014/chart" uri="{C3380CC4-5D6E-409C-BE32-E72D297353CC}">
              <c16:uniqueId val="{00000013-42FD-491D-AF52-89446CCCDE1E}"/>
            </c:ext>
          </c:extLst>
        </c:ser>
        <c:ser>
          <c:idx val="4"/>
          <c:order val="4"/>
          <c:tx>
            <c:strRef>
              <c:f>Sheet1!$O$9</c:f>
              <c:strCache>
                <c:ptCount val="1"/>
                <c:pt idx="0">
                  <c:v>Gate moves</c:v>
                </c:pt>
              </c:strCache>
            </c:strRef>
          </c:tx>
          <c:dPt>
            <c:idx val="0"/>
            <c:bubble3D val="0"/>
            <c:spPr>
              <a:solidFill>
                <a:srgbClr val="163E64"/>
              </a:solidFill>
              <a:ln w="19050">
                <a:solidFill>
                  <a:schemeClr val="lt1"/>
                </a:solidFill>
              </a:ln>
              <a:effectLst/>
            </c:spPr>
            <c:extLst>
              <c:ext xmlns:c16="http://schemas.microsoft.com/office/drawing/2014/chart" uri="{C3380CC4-5D6E-409C-BE32-E72D297353CC}">
                <c16:uniqueId val="{00000015-42FD-491D-AF52-89446CCCDE1E}"/>
              </c:ext>
            </c:extLst>
          </c:dPt>
          <c:dPt>
            <c:idx val="1"/>
            <c:bubble3D val="0"/>
            <c:spPr>
              <a:noFill/>
              <a:ln w="19050">
                <a:solidFill>
                  <a:schemeClr val="lt1"/>
                </a:solidFill>
              </a:ln>
              <a:effectLst/>
            </c:spPr>
            <c:extLst>
              <c:ext xmlns:c16="http://schemas.microsoft.com/office/drawing/2014/chart" uri="{C3380CC4-5D6E-409C-BE32-E72D297353CC}">
                <c16:uniqueId val="{00000017-42FD-491D-AF52-89446CCCDE1E}"/>
              </c:ext>
            </c:extLst>
          </c:dPt>
          <c:cat>
            <c:strRef>
              <c:f>Sheet1!$P$4:$Q$4</c:f>
              <c:strCache>
                <c:ptCount val="2"/>
                <c:pt idx="0">
                  <c:v>$</c:v>
                </c:pt>
                <c:pt idx="1">
                  <c:v>$</c:v>
                </c:pt>
              </c:strCache>
            </c:strRef>
          </c:cat>
          <c:val>
            <c:numRef>
              <c:f>Sheet1!$P$9:$Q$9</c:f>
              <c:numCache>
                <c:formatCode>_("$"* #,##0.00_);_("$"* \(#,##0.00\);_("$"* "-"??_);_(@_)</c:formatCode>
                <c:ptCount val="2"/>
                <c:pt idx="0">
                  <c:v>7000000</c:v>
                </c:pt>
                <c:pt idx="1">
                  <c:v>23000000</c:v>
                </c:pt>
              </c:numCache>
            </c:numRef>
          </c:val>
          <c:extLst>
            <c:ext xmlns:c16="http://schemas.microsoft.com/office/drawing/2014/chart" uri="{C3380CC4-5D6E-409C-BE32-E72D297353CC}">
              <c16:uniqueId val="{00000018-42FD-491D-AF52-89446CCCDE1E}"/>
            </c:ext>
          </c:extLst>
        </c:ser>
        <c:ser>
          <c:idx val="5"/>
          <c:order val="5"/>
          <c:tx>
            <c:strRef>
              <c:f>Sheet1!$O$10</c:f>
              <c:strCache>
                <c:ptCount val="1"/>
                <c:pt idx="0">
                  <c:v>Bulk vessels</c:v>
                </c:pt>
              </c:strCache>
            </c:strRef>
          </c:tx>
          <c:dPt>
            <c:idx val="0"/>
            <c:bubble3D val="0"/>
            <c:spPr>
              <a:solidFill>
                <a:srgbClr val="163E64"/>
              </a:solidFill>
              <a:ln w="19050">
                <a:solidFill>
                  <a:schemeClr val="lt1"/>
                </a:solidFill>
              </a:ln>
              <a:effectLst/>
            </c:spPr>
            <c:extLst>
              <c:ext xmlns:c16="http://schemas.microsoft.com/office/drawing/2014/chart" uri="{C3380CC4-5D6E-409C-BE32-E72D297353CC}">
                <c16:uniqueId val="{0000001A-42FD-491D-AF52-89446CCCDE1E}"/>
              </c:ext>
            </c:extLst>
          </c:dPt>
          <c:dPt>
            <c:idx val="1"/>
            <c:bubble3D val="0"/>
            <c:spPr>
              <a:noFill/>
              <a:ln w="19050">
                <a:solidFill>
                  <a:schemeClr val="lt1"/>
                </a:solidFill>
              </a:ln>
              <a:effectLst/>
            </c:spPr>
            <c:extLst>
              <c:ext xmlns:c16="http://schemas.microsoft.com/office/drawing/2014/chart" uri="{C3380CC4-5D6E-409C-BE32-E72D297353CC}">
                <c16:uniqueId val="{0000001C-42FD-491D-AF52-89446CCCDE1E}"/>
              </c:ext>
            </c:extLst>
          </c:dPt>
          <c:cat>
            <c:strRef>
              <c:f>Sheet1!$P$4:$Q$4</c:f>
              <c:strCache>
                <c:ptCount val="2"/>
                <c:pt idx="0">
                  <c:v>$</c:v>
                </c:pt>
                <c:pt idx="1">
                  <c:v>$</c:v>
                </c:pt>
              </c:strCache>
            </c:strRef>
          </c:cat>
          <c:val>
            <c:numRef>
              <c:f>Sheet1!$P$10:$Q$10</c:f>
              <c:numCache>
                <c:formatCode>_("$"* #,##0.00_);_("$"* \(#,##0.00\);_("$"* "-"??_);_(@_)</c:formatCode>
                <c:ptCount val="2"/>
                <c:pt idx="0">
                  <c:v>21000000</c:v>
                </c:pt>
                <c:pt idx="1">
                  <c:v>19000000</c:v>
                </c:pt>
              </c:numCache>
            </c:numRef>
          </c:val>
          <c:extLst>
            <c:ext xmlns:c16="http://schemas.microsoft.com/office/drawing/2014/chart" uri="{C3380CC4-5D6E-409C-BE32-E72D297353CC}">
              <c16:uniqueId val="{0000001D-42FD-491D-AF52-89446CCCDE1E}"/>
            </c:ext>
          </c:extLst>
        </c:ser>
        <c:ser>
          <c:idx val="6"/>
          <c:order val="6"/>
          <c:tx>
            <c:strRef>
              <c:f>Sheet1!$O$11</c:f>
              <c:strCache>
                <c:ptCount val="1"/>
                <c:pt idx="0">
                  <c:v>Container vessels</c:v>
                </c:pt>
              </c:strCache>
            </c:strRef>
          </c:tx>
          <c:dPt>
            <c:idx val="0"/>
            <c:bubble3D val="0"/>
            <c:spPr>
              <a:solidFill>
                <a:srgbClr val="163E64"/>
              </a:solidFill>
              <a:ln w="19050">
                <a:solidFill>
                  <a:schemeClr val="lt1"/>
                </a:solidFill>
              </a:ln>
              <a:effectLst/>
            </c:spPr>
            <c:extLst>
              <c:ext xmlns:c16="http://schemas.microsoft.com/office/drawing/2014/chart" uri="{C3380CC4-5D6E-409C-BE32-E72D297353CC}">
                <c16:uniqueId val="{0000001F-42FD-491D-AF52-89446CCCDE1E}"/>
              </c:ext>
            </c:extLst>
          </c:dPt>
          <c:dPt>
            <c:idx val="1"/>
            <c:bubble3D val="0"/>
            <c:spPr>
              <a:noFill/>
              <a:ln w="19050">
                <a:solidFill>
                  <a:schemeClr val="lt1"/>
                </a:solidFill>
              </a:ln>
              <a:effectLst/>
            </c:spPr>
            <c:extLst>
              <c:ext xmlns:c16="http://schemas.microsoft.com/office/drawing/2014/chart" uri="{C3380CC4-5D6E-409C-BE32-E72D297353CC}">
                <c16:uniqueId val="{00000021-42FD-491D-AF52-89446CCCDE1E}"/>
              </c:ext>
            </c:extLst>
          </c:dPt>
          <c:cat>
            <c:strRef>
              <c:f>Sheet1!$P$4:$Q$4</c:f>
              <c:strCache>
                <c:ptCount val="2"/>
                <c:pt idx="0">
                  <c:v>$</c:v>
                </c:pt>
                <c:pt idx="1">
                  <c:v>$</c:v>
                </c:pt>
              </c:strCache>
            </c:strRef>
          </c:cat>
          <c:val>
            <c:numRef>
              <c:f>Sheet1!$P$11:$Q$11</c:f>
              <c:numCache>
                <c:formatCode>_("$"* #,##0.00_);_("$"* \(#,##0.00\);_("$"* "-"??_);_(@_)</c:formatCode>
                <c:ptCount val="2"/>
                <c:pt idx="0">
                  <c:v>30750000</c:v>
                </c:pt>
                <c:pt idx="1">
                  <c:v>9250000</c:v>
                </c:pt>
              </c:numCache>
            </c:numRef>
          </c:val>
          <c:extLst>
            <c:ext xmlns:c16="http://schemas.microsoft.com/office/drawing/2014/chart" uri="{C3380CC4-5D6E-409C-BE32-E72D297353CC}">
              <c16:uniqueId val="{00000022-42FD-491D-AF52-89446CCCDE1E}"/>
            </c:ext>
          </c:extLst>
        </c:ser>
        <c:dLbls>
          <c:showLegendKey val="0"/>
          <c:showVal val="0"/>
          <c:showCatName val="0"/>
          <c:showSerName val="0"/>
          <c:showPercent val="0"/>
          <c:showBubbleSize val="0"/>
          <c:showLeaderLines val="1"/>
        </c:dLbls>
        <c:firstSliceAng val="0"/>
        <c:holeSize val="2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4">
  <dgm:title val=""/>
  <dgm:desc val=""/>
  <dgm:catLst>
    <dgm:cat type="accent4" pri="11400"/>
  </dgm:catLst>
  <dgm:styleLbl name="node0">
    <dgm:fillClrLst meth="cycle">
      <a:schemeClr val="accent4">
        <a:shade val="60000"/>
      </a:schemeClr>
    </dgm:fillClrLst>
    <dgm:linClrLst meth="repeat">
      <a:schemeClr val="lt1"/>
    </dgm:linClrLst>
    <dgm:effectClrLst/>
    <dgm:txLinClrLst/>
    <dgm:txFillClrLst/>
    <dgm:txEffectClrLst/>
  </dgm:styleLbl>
  <dgm:styleLbl name="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alignNode1">
    <dgm:fillClrLst meth="cycle">
      <a:schemeClr val="accent4">
        <a:shade val="50000"/>
      </a:schemeClr>
      <a:schemeClr val="accent4">
        <a:tint val="55000"/>
      </a:schemeClr>
    </dgm:fillClrLst>
    <dgm:linClrLst meth="cycle">
      <a:schemeClr val="accent4">
        <a:shade val="50000"/>
      </a:schemeClr>
      <a:schemeClr val="accent4">
        <a:tint val="55000"/>
      </a:schemeClr>
    </dgm:linClrLst>
    <dgm:effectClrLst/>
    <dgm:txLinClrLst/>
    <dgm:txFillClrLst/>
    <dgm:txEffectClrLst/>
  </dgm:styleLbl>
  <dgm:styleLbl name="ln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vennNode1">
    <dgm:fillClrLst meth="cycle">
      <a:schemeClr val="accent4">
        <a:shade val="80000"/>
        <a:alpha val="50000"/>
      </a:schemeClr>
      <a:schemeClr val="accent4">
        <a:tint val="50000"/>
        <a:alpha val="50000"/>
      </a:schemeClr>
    </dgm:fillClrLst>
    <dgm:linClrLst meth="repeat">
      <a:schemeClr val="lt1"/>
    </dgm:linClrLst>
    <dgm:effectClrLst/>
    <dgm:txLinClrLst/>
    <dgm:txFillClrLst/>
    <dgm:txEffectClrLst/>
  </dgm:styleLbl>
  <dgm:styleLbl name="node2">
    <dgm:fillClrLst>
      <a:schemeClr val="accent4">
        <a:shade val="80000"/>
      </a:schemeClr>
    </dgm:fillClrLst>
    <dgm:linClrLst meth="repeat">
      <a:schemeClr val="lt1"/>
    </dgm:linClrLst>
    <dgm:effectClrLst/>
    <dgm:txLinClrLst/>
    <dgm:txFillClrLst/>
    <dgm:txEffectClrLst/>
  </dgm:styleLbl>
  <dgm:styleLbl name="node3">
    <dgm:fillClrLst>
      <a:schemeClr val="accent4">
        <a:tint val="99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f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b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sibTrans1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0000"/>
      </a:schemeClr>
    </dgm:fillClrLst>
    <dgm:linClrLst meth="repeat">
      <a:schemeClr val="lt1"/>
    </dgm:linClrLst>
    <dgm:effectClrLst/>
    <dgm:txLinClrLst/>
    <dgm:txFillClrLst/>
    <dgm:txEffectClrLst/>
  </dgm:styleLbl>
  <dgm:styleLbl name="asst3">
    <dgm:fillClrLst>
      <a:schemeClr val="accent4">
        <a:tint val="70000"/>
      </a:schemeClr>
    </dgm:fillClrLst>
    <dgm:linClrLst meth="repeat">
      <a:schemeClr val="lt1"/>
    </dgm:linClrLst>
    <dgm:effectClrLst/>
    <dgm:txLinClrLst/>
    <dgm:txFillClrLst/>
    <dgm:txEffectClrLst/>
  </dgm:styleLbl>
  <dgm:styleLbl name="asst4">
    <dgm:fillClrLst>
      <a:schemeClr val="accent4">
        <a:tint val="5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align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bgAccFollowNode1">
    <dgm:fillClrLst meth="repeat">
      <a:schemeClr val="accent4">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55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4">
  <dgm:title val=""/>
  <dgm:desc val=""/>
  <dgm:catLst>
    <dgm:cat type="accent4" pri="11400"/>
  </dgm:catLst>
  <dgm:styleLbl name="node0">
    <dgm:fillClrLst meth="cycle">
      <a:schemeClr val="accent4">
        <a:shade val="60000"/>
      </a:schemeClr>
    </dgm:fillClrLst>
    <dgm:linClrLst meth="repeat">
      <a:schemeClr val="lt1"/>
    </dgm:linClrLst>
    <dgm:effectClrLst/>
    <dgm:txLinClrLst/>
    <dgm:txFillClrLst/>
    <dgm:txEffectClrLst/>
  </dgm:styleLbl>
  <dgm:styleLbl name="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alignNode1">
    <dgm:fillClrLst meth="cycle">
      <a:schemeClr val="accent4">
        <a:shade val="50000"/>
      </a:schemeClr>
      <a:schemeClr val="accent4">
        <a:tint val="55000"/>
      </a:schemeClr>
    </dgm:fillClrLst>
    <dgm:linClrLst meth="cycle">
      <a:schemeClr val="accent4">
        <a:shade val="50000"/>
      </a:schemeClr>
      <a:schemeClr val="accent4">
        <a:tint val="55000"/>
      </a:schemeClr>
    </dgm:linClrLst>
    <dgm:effectClrLst/>
    <dgm:txLinClrLst/>
    <dgm:txFillClrLst/>
    <dgm:txEffectClrLst/>
  </dgm:styleLbl>
  <dgm:styleLbl name="ln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vennNode1">
    <dgm:fillClrLst meth="cycle">
      <a:schemeClr val="accent4">
        <a:shade val="80000"/>
        <a:alpha val="50000"/>
      </a:schemeClr>
      <a:schemeClr val="accent4">
        <a:tint val="50000"/>
        <a:alpha val="50000"/>
      </a:schemeClr>
    </dgm:fillClrLst>
    <dgm:linClrLst meth="repeat">
      <a:schemeClr val="lt1"/>
    </dgm:linClrLst>
    <dgm:effectClrLst/>
    <dgm:txLinClrLst/>
    <dgm:txFillClrLst/>
    <dgm:txEffectClrLst/>
  </dgm:styleLbl>
  <dgm:styleLbl name="node2">
    <dgm:fillClrLst>
      <a:schemeClr val="accent4">
        <a:shade val="80000"/>
      </a:schemeClr>
    </dgm:fillClrLst>
    <dgm:linClrLst meth="repeat">
      <a:schemeClr val="lt1"/>
    </dgm:linClrLst>
    <dgm:effectClrLst/>
    <dgm:txLinClrLst/>
    <dgm:txFillClrLst/>
    <dgm:txEffectClrLst/>
  </dgm:styleLbl>
  <dgm:styleLbl name="node3">
    <dgm:fillClrLst>
      <a:schemeClr val="accent4">
        <a:tint val="99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f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b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sibTrans1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0000"/>
      </a:schemeClr>
    </dgm:fillClrLst>
    <dgm:linClrLst meth="repeat">
      <a:schemeClr val="lt1"/>
    </dgm:linClrLst>
    <dgm:effectClrLst/>
    <dgm:txLinClrLst/>
    <dgm:txFillClrLst/>
    <dgm:txEffectClrLst/>
  </dgm:styleLbl>
  <dgm:styleLbl name="asst3">
    <dgm:fillClrLst>
      <a:schemeClr val="accent4">
        <a:tint val="70000"/>
      </a:schemeClr>
    </dgm:fillClrLst>
    <dgm:linClrLst meth="repeat">
      <a:schemeClr val="lt1"/>
    </dgm:linClrLst>
    <dgm:effectClrLst/>
    <dgm:txLinClrLst/>
    <dgm:txFillClrLst/>
    <dgm:txEffectClrLst/>
  </dgm:styleLbl>
  <dgm:styleLbl name="asst4">
    <dgm:fillClrLst>
      <a:schemeClr val="accent4">
        <a:tint val="5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align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bgAccFollowNode1">
    <dgm:fillClrLst meth="repeat">
      <a:schemeClr val="accent4">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55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232757-1431-401A-A80A-509CBEC9DA23}" type="doc">
      <dgm:prSet loTypeId="urn:microsoft.com/office/officeart/2005/8/layout/equation2" loCatId="relationship" qsTypeId="urn:microsoft.com/office/officeart/2005/8/quickstyle/simple1" qsCatId="simple" csTypeId="urn:microsoft.com/office/officeart/2005/8/colors/accent1_3" csCatId="accent1" phldr="1"/>
      <dgm:spPr/>
    </dgm:pt>
    <dgm:pt modelId="{7B4AC76C-7EB8-4153-BA5D-D571FE78213A}">
      <dgm:prSet phldrT="[Text]" phldr="0"/>
      <dgm:spPr/>
      <dgm:t>
        <a:bodyPr/>
        <a:lstStyle/>
        <a:p>
          <a:r>
            <a:rPr lang="en-US">
              <a:latin typeface="Aptos Display" panose="02110004020202020204"/>
            </a:rPr>
            <a:t>Solar</a:t>
          </a:r>
          <a:endParaRPr lang="en-US"/>
        </a:p>
      </dgm:t>
    </dgm:pt>
    <dgm:pt modelId="{A652E696-8D45-4A89-8730-2FB6A47E60BB}" type="parTrans" cxnId="{7E626006-9332-44E4-8448-D4C52CF72431}">
      <dgm:prSet/>
      <dgm:spPr/>
    </dgm:pt>
    <dgm:pt modelId="{BAE2D1A8-F7D0-41FB-987B-7C2A849FA4B4}" type="sibTrans" cxnId="{7E626006-9332-44E4-8448-D4C52CF72431}">
      <dgm:prSet/>
      <dgm:spPr/>
      <dgm:t>
        <a:bodyPr/>
        <a:lstStyle/>
        <a:p>
          <a:endParaRPr lang="en-US"/>
        </a:p>
      </dgm:t>
    </dgm:pt>
    <dgm:pt modelId="{E374011B-92BD-4AEE-9634-1B613F96A869}">
      <dgm:prSet phldrT="[Text]" phldr="0"/>
      <dgm:spPr/>
      <dgm:t>
        <a:bodyPr/>
        <a:lstStyle/>
        <a:p>
          <a:r>
            <a:rPr lang="en-US">
              <a:latin typeface="Aptos Display" panose="02110004020202020204"/>
            </a:rPr>
            <a:t>Wind</a:t>
          </a:r>
          <a:endParaRPr lang="en-US"/>
        </a:p>
      </dgm:t>
    </dgm:pt>
    <dgm:pt modelId="{F81E415D-0BF0-4EBD-8B2F-A272574110B9}" type="parTrans" cxnId="{56F62AC3-17D8-4324-95D0-3C3E4D743DE7}">
      <dgm:prSet/>
      <dgm:spPr/>
    </dgm:pt>
    <dgm:pt modelId="{0CBA721E-DDAD-4A29-B295-0B3304BD25FD}" type="sibTrans" cxnId="{56F62AC3-17D8-4324-95D0-3C3E4D743DE7}">
      <dgm:prSet/>
      <dgm:spPr/>
      <dgm:t>
        <a:bodyPr/>
        <a:lstStyle/>
        <a:p>
          <a:endParaRPr lang="en-US"/>
        </a:p>
      </dgm:t>
    </dgm:pt>
    <dgm:pt modelId="{0276266B-E159-4706-97B1-C369047E5E3A}">
      <dgm:prSet phldrT="[Text]" phldr="0"/>
      <dgm:spPr/>
      <dgm:t>
        <a:bodyPr/>
        <a:lstStyle/>
        <a:p>
          <a:pPr rtl="0"/>
          <a:r>
            <a:rPr lang="en-US">
              <a:latin typeface="Aptos Display" panose="02110004020202020204"/>
            </a:rPr>
            <a:t>80% of the energy requirements</a:t>
          </a:r>
          <a:endParaRPr lang="en-US"/>
        </a:p>
      </dgm:t>
    </dgm:pt>
    <dgm:pt modelId="{9E0F1985-3530-4B53-AA8C-75BE9D4F3021}" type="parTrans" cxnId="{E9D774E2-DF79-44F9-9C22-419D925DD204}">
      <dgm:prSet/>
      <dgm:spPr/>
    </dgm:pt>
    <dgm:pt modelId="{0F81940E-BB70-431C-A56B-5F13578933B0}" type="sibTrans" cxnId="{E9D774E2-DF79-44F9-9C22-419D925DD204}">
      <dgm:prSet/>
      <dgm:spPr/>
    </dgm:pt>
    <dgm:pt modelId="{AE01EEC3-C939-45F1-8390-B816F370C014}" type="pres">
      <dgm:prSet presAssocID="{08232757-1431-401A-A80A-509CBEC9DA23}" presName="Name0" presStyleCnt="0">
        <dgm:presLayoutVars>
          <dgm:dir/>
          <dgm:resizeHandles val="exact"/>
        </dgm:presLayoutVars>
      </dgm:prSet>
      <dgm:spPr/>
    </dgm:pt>
    <dgm:pt modelId="{30FD909B-CC30-494E-A5E2-D2A1CCC29B19}" type="pres">
      <dgm:prSet presAssocID="{08232757-1431-401A-A80A-509CBEC9DA23}" presName="vNodes" presStyleCnt="0"/>
      <dgm:spPr/>
    </dgm:pt>
    <dgm:pt modelId="{2EE41D9C-FF9C-47DB-8546-F4D0381CF7E7}" type="pres">
      <dgm:prSet presAssocID="{7B4AC76C-7EB8-4153-BA5D-D571FE78213A}" presName="node" presStyleLbl="node1" presStyleIdx="0" presStyleCnt="3">
        <dgm:presLayoutVars>
          <dgm:bulletEnabled val="1"/>
        </dgm:presLayoutVars>
      </dgm:prSet>
      <dgm:spPr/>
    </dgm:pt>
    <dgm:pt modelId="{B45D783E-4B88-4086-892A-27F269CD497D}" type="pres">
      <dgm:prSet presAssocID="{BAE2D1A8-F7D0-41FB-987B-7C2A849FA4B4}" presName="spacerT" presStyleCnt="0"/>
      <dgm:spPr/>
    </dgm:pt>
    <dgm:pt modelId="{FC1BCE9C-7595-4B8A-A5FB-B85FC2A5F8CC}" type="pres">
      <dgm:prSet presAssocID="{BAE2D1A8-F7D0-41FB-987B-7C2A849FA4B4}" presName="sibTrans" presStyleLbl="sibTrans2D1" presStyleIdx="0" presStyleCnt="2"/>
      <dgm:spPr/>
    </dgm:pt>
    <dgm:pt modelId="{E9306EB2-E236-430F-8C44-8EA8A12AE73A}" type="pres">
      <dgm:prSet presAssocID="{BAE2D1A8-F7D0-41FB-987B-7C2A849FA4B4}" presName="spacerB" presStyleCnt="0"/>
      <dgm:spPr/>
    </dgm:pt>
    <dgm:pt modelId="{CE4B3332-3F55-4D6F-8B22-950293EE11FC}" type="pres">
      <dgm:prSet presAssocID="{E374011B-92BD-4AEE-9634-1B613F96A869}" presName="node" presStyleLbl="node1" presStyleIdx="1" presStyleCnt="3">
        <dgm:presLayoutVars>
          <dgm:bulletEnabled val="1"/>
        </dgm:presLayoutVars>
      </dgm:prSet>
      <dgm:spPr/>
    </dgm:pt>
    <dgm:pt modelId="{25B3151D-0905-4E22-BBAB-45382D4B1950}" type="pres">
      <dgm:prSet presAssocID="{08232757-1431-401A-A80A-509CBEC9DA23}" presName="sibTransLast" presStyleLbl="sibTrans2D1" presStyleIdx="1" presStyleCnt="2"/>
      <dgm:spPr/>
    </dgm:pt>
    <dgm:pt modelId="{5BDF9080-0E3C-4376-B8CA-456871BFBFF2}" type="pres">
      <dgm:prSet presAssocID="{08232757-1431-401A-A80A-509CBEC9DA23}" presName="connectorText" presStyleLbl="sibTrans2D1" presStyleIdx="1" presStyleCnt="2"/>
      <dgm:spPr/>
    </dgm:pt>
    <dgm:pt modelId="{0C19658D-77E6-4792-95EE-5CFFDC1B99F5}" type="pres">
      <dgm:prSet presAssocID="{08232757-1431-401A-A80A-509CBEC9DA23}" presName="lastNode" presStyleLbl="node1" presStyleIdx="2" presStyleCnt="3">
        <dgm:presLayoutVars>
          <dgm:bulletEnabled val="1"/>
        </dgm:presLayoutVars>
      </dgm:prSet>
      <dgm:spPr/>
    </dgm:pt>
  </dgm:ptLst>
  <dgm:cxnLst>
    <dgm:cxn modelId="{7E626006-9332-44E4-8448-D4C52CF72431}" srcId="{08232757-1431-401A-A80A-509CBEC9DA23}" destId="{7B4AC76C-7EB8-4153-BA5D-D571FE78213A}" srcOrd="0" destOrd="0" parTransId="{A652E696-8D45-4A89-8730-2FB6A47E60BB}" sibTransId="{BAE2D1A8-F7D0-41FB-987B-7C2A849FA4B4}"/>
    <dgm:cxn modelId="{47BA4208-0692-4AA9-84CD-AA4F53AC95B1}" type="presOf" srcId="{7B4AC76C-7EB8-4153-BA5D-D571FE78213A}" destId="{2EE41D9C-FF9C-47DB-8546-F4D0381CF7E7}" srcOrd="0" destOrd="0" presId="urn:microsoft.com/office/officeart/2005/8/layout/equation2"/>
    <dgm:cxn modelId="{3FC0B310-8E82-4ADE-B6B7-7E702FE03644}" type="presOf" srcId="{BAE2D1A8-F7D0-41FB-987B-7C2A849FA4B4}" destId="{FC1BCE9C-7595-4B8A-A5FB-B85FC2A5F8CC}" srcOrd="0" destOrd="0" presId="urn:microsoft.com/office/officeart/2005/8/layout/equation2"/>
    <dgm:cxn modelId="{4C31E862-CFEE-4456-8F6C-7366EC4F40DC}" type="presOf" srcId="{0276266B-E159-4706-97B1-C369047E5E3A}" destId="{0C19658D-77E6-4792-95EE-5CFFDC1B99F5}" srcOrd="0" destOrd="0" presId="urn:microsoft.com/office/officeart/2005/8/layout/equation2"/>
    <dgm:cxn modelId="{D8F7D077-3E03-4696-98BC-5332FC2987B0}" type="presOf" srcId="{0CBA721E-DDAD-4A29-B295-0B3304BD25FD}" destId="{25B3151D-0905-4E22-BBAB-45382D4B1950}" srcOrd="0" destOrd="0" presId="urn:microsoft.com/office/officeart/2005/8/layout/equation2"/>
    <dgm:cxn modelId="{ED70C987-8D33-4379-A2A4-CA511C324C87}" type="presOf" srcId="{0CBA721E-DDAD-4A29-B295-0B3304BD25FD}" destId="{5BDF9080-0E3C-4376-B8CA-456871BFBFF2}" srcOrd="1" destOrd="0" presId="urn:microsoft.com/office/officeart/2005/8/layout/equation2"/>
    <dgm:cxn modelId="{56F62AC3-17D8-4324-95D0-3C3E4D743DE7}" srcId="{08232757-1431-401A-A80A-509CBEC9DA23}" destId="{E374011B-92BD-4AEE-9634-1B613F96A869}" srcOrd="1" destOrd="0" parTransId="{F81E415D-0BF0-4EBD-8B2F-A272574110B9}" sibTransId="{0CBA721E-DDAD-4A29-B295-0B3304BD25FD}"/>
    <dgm:cxn modelId="{6F52B8CF-4500-496B-A647-A690BBF2BCB7}" type="presOf" srcId="{E374011B-92BD-4AEE-9634-1B613F96A869}" destId="{CE4B3332-3F55-4D6F-8B22-950293EE11FC}" srcOrd="0" destOrd="0" presId="urn:microsoft.com/office/officeart/2005/8/layout/equation2"/>
    <dgm:cxn modelId="{E9D774E2-DF79-44F9-9C22-419D925DD204}" srcId="{08232757-1431-401A-A80A-509CBEC9DA23}" destId="{0276266B-E159-4706-97B1-C369047E5E3A}" srcOrd="2" destOrd="0" parTransId="{9E0F1985-3530-4B53-AA8C-75BE9D4F3021}" sibTransId="{0F81940E-BB70-431C-A56B-5F13578933B0}"/>
    <dgm:cxn modelId="{AF8AFAEA-07CB-40BC-AB15-46DFACE5AB01}" type="presOf" srcId="{08232757-1431-401A-A80A-509CBEC9DA23}" destId="{AE01EEC3-C939-45F1-8390-B816F370C014}" srcOrd="0" destOrd="0" presId="urn:microsoft.com/office/officeart/2005/8/layout/equation2"/>
    <dgm:cxn modelId="{8243079B-051F-4D8F-85FF-1B3F0E065889}" type="presParOf" srcId="{AE01EEC3-C939-45F1-8390-B816F370C014}" destId="{30FD909B-CC30-494E-A5E2-D2A1CCC29B19}" srcOrd="0" destOrd="0" presId="urn:microsoft.com/office/officeart/2005/8/layout/equation2"/>
    <dgm:cxn modelId="{E99FEBB7-B533-4A5D-AA93-8C8E64417D34}" type="presParOf" srcId="{30FD909B-CC30-494E-A5E2-D2A1CCC29B19}" destId="{2EE41D9C-FF9C-47DB-8546-F4D0381CF7E7}" srcOrd="0" destOrd="0" presId="urn:microsoft.com/office/officeart/2005/8/layout/equation2"/>
    <dgm:cxn modelId="{1A0AA963-3A63-4D78-9224-1EDFC5369E5A}" type="presParOf" srcId="{30FD909B-CC30-494E-A5E2-D2A1CCC29B19}" destId="{B45D783E-4B88-4086-892A-27F269CD497D}" srcOrd="1" destOrd="0" presId="urn:microsoft.com/office/officeart/2005/8/layout/equation2"/>
    <dgm:cxn modelId="{78CAB0AD-C418-4625-8E47-9759315FA9EC}" type="presParOf" srcId="{30FD909B-CC30-494E-A5E2-D2A1CCC29B19}" destId="{FC1BCE9C-7595-4B8A-A5FB-B85FC2A5F8CC}" srcOrd="2" destOrd="0" presId="urn:microsoft.com/office/officeart/2005/8/layout/equation2"/>
    <dgm:cxn modelId="{9C661766-46E6-4D31-9696-ACC85DD86116}" type="presParOf" srcId="{30FD909B-CC30-494E-A5E2-D2A1CCC29B19}" destId="{E9306EB2-E236-430F-8C44-8EA8A12AE73A}" srcOrd="3" destOrd="0" presId="urn:microsoft.com/office/officeart/2005/8/layout/equation2"/>
    <dgm:cxn modelId="{B711EFBB-FB4D-4CEE-9734-5E082894E1F5}" type="presParOf" srcId="{30FD909B-CC30-494E-A5E2-D2A1CCC29B19}" destId="{CE4B3332-3F55-4D6F-8B22-950293EE11FC}" srcOrd="4" destOrd="0" presId="urn:microsoft.com/office/officeart/2005/8/layout/equation2"/>
    <dgm:cxn modelId="{B0A6CC66-3AF0-4471-BE41-D255161A5B71}" type="presParOf" srcId="{AE01EEC3-C939-45F1-8390-B816F370C014}" destId="{25B3151D-0905-4E22-BBAB-45382D4B1950}" srcOrd="1" destOrd="0" presId="urn:microsoft.com/office/officeart/2005/8/layout/equation2"/>
    <dgm:cxn modelId="{9997300F-DB4A-44DE-B050-C36AE690013E}" type="presParOf" srcId="{25B3151D-0905-4E22-BBAB-45382D4B1950}" destId="{5BDF9080-0E3C-4376-B8CA-456871BFBFF2}" srcOrd="0" destOrd="0" presId="urn:microsoft.com/office/officeart/2005/8/layout/equation2"/>
    <dgm:cxn modelId="{272C70F5-CA83-45A2-AB14-5BF4C449FE18}" type="presParOf" srcId="{AE01EEC3-C939-45F1-8390-B816F370C014}" destId="{0C19658D-77E6-4792-95EE-5CFFDC1B99F5}" srcOrd="2" destOrd="0" presId="urn:microsoft.com/office/officeart/2005/8/layout/equation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AB9734-EEC5-4B37-A834-C6E19905B4F3}" type="doc">
      <dgm:prSet loTypeId="urn:microsoft.com/office/officeart/2005/8/layout/hChevron3" loCatId="process" qsTypeId="urn:microsoft.com/office/officeart/2005/8/quickstyle/simple1" qsCatId="simple" csTypeId="urn:microsoft.com/office/officeart/2005/8/colors/accent4_4" csCatId="accent4" phldr="1"/>
      <dgm:spPr/>
    </dgm:pt>
    <dgm:pt modelId="{A851380A-FB60-467E-B84A-F36B3D94B640}">
      <dgm:prSet phldrT="[Text]" phldr="0"/>
      <dgm:spPr/>
      <dgm:t>
        <a:bodyPr/>
        <a:lstStyle/>
        <a:p>
          <a:pPr rtl="0"/>
          <a:r>
            <a:rPr lang="en-US">
              <a:latin typeface="Aptos Display" panose="02110004020202020204"/>
            </a:rPr>
            <a:t>2 additional turbines + solar farm</a:t>
          </a:r>
          <a:endParaRPr lang="en-US"/>
        </a:p>
      </dgm:t>
    </dgm:pt>
    <dgm:pt modelId="{94309BA9-F0B1-4592-9198-632797CB07FA}" type="parTrans" cxnId="{F2E363BC-4939-4D78-8521-E5EFD35D1599}">
      <dgm:prSet/>
      <dgm:spPr/>
    </dgm:pt>
    <dgm:pt modelId="{7E4A12AD-957D-433D-A59F-2293AA0EA383}" type="sibTrans" cxnId="{F2E363BC-4939-4D78-8521-E5EFD35D1599}">
      <dgm:prSet/>
      <dgm:spPr/>
    </dgm:pt>
    <dgm:pt modelId="{12895489-3647-4C89-91AB-6509077E382F}">
      <dgm:prSet phldrT="[Text]" phldr="0"/>
      <dgm:spPr/>
      <dgm:t>
        <a:bodyPr/>
        <a:lstStyle/>
        <a:p>
          <a:pPr rtl="0"/>
          <a:r>
            <a:rPr lang="en-US">
              <a:latin typeface="Aptos Display" panose="02110004020202020204"/>
            </a:rPr>
            <a:t>Shore power to ships</a:t>
          </a:r>
          <a:endParaRPr lang="en-US"/>
        </a:p>
      </dgm:t>
    </dgm:pt>
    <dgm:pt modelId="{4575635C-6804-4365-A9D1-76A80AFBC01F}" type="parTrans" cxnId="{7FAB2235-70D3-4843-A4B0-7DA49A15E019}">
      <dgm:prSet/>
      <dgm:spPr/>
    </dgm:pt>
    <dgm:pt modelId="{7EE4436E-F758-4394-9774-5BF64A6BC2A2}" type="sibTrans" cxnId="{7FAB2235-70D3-4843-A4B0-7DA49A15E019}">
      <dgm:prSet/>
      <dgm:spPr/>
    </dgm:pt>
    <dgm:pt modelId="{92C9F7A7-43B6-4078-BC95-DEBED3565D60}" type="pres">
      <dgm:prSet presAssocID="{C5AB9734-EEC5-4B37-A834-C6E19905B4F3}" presName="Name0" presStyleCnt="0">
        <dgm:presLayoutVars>
          <dgm:dir/>
          <dgm:resizeHandles val="exact"/>
        </dgm:presLayoutVars>
      </dgm:prSet>
      <dgm:spPr/>
    </dgm:pt>
    <dgm:pt modelId="{58F1C847-29D5-4B16-9062-76B9793F03A1}" type="pres">
      <dgm:prSet presAssocID="{A851380A-FB60-467E-B84A-F36B3D94B640}" presName="parTxOnly" presStyleLbl="node1" presStyleIdx="0" presStyleCnt="2">
        <dgm:presLayoutVars>
          <dgm:bulletEnabled val="1"/>
        </dgm:presLayoutVars>
      </dgm:prSet>
      <dgm:spPr/>
    </dgm:pt>
    <dgm:pt modelId="{812CDCDF-E5B8-4D3A-BD4F-6CE928DF58D3}" type="pres">
      <dgm:prSet presAssocID="{7E4A12AD-957D-433D-A59F-2293AA0EA383}" presName="parSpace" presStyleCnt="0"/>
      <dgm:spPr/>
    </dgm:pt>
    <dgm:pt modelId="{158698C6-EF9A-4B39-9F45-2C10B9AD7F7E}" type="pres">
      <dgm:prSet presAssocID="{12895489-3647-4C89-91AB-6509077E382F}" presName="parTxOnly" presStyleLbl="node1" presStyleIdx="1" presStyleCnt="2">
        <dgm:presLayoutVars>
          <dgm:bulletEnabled val="1"/>
        </dgm:presLayoutVars>
      </dgm:prSet>
      <dgm:spPr/>
    </dgm:pt>
  </dgm:ptLst>
  <dgm:cxnLst>
    <dgm:cxn modelId="{0CA35830-A639-4F45-B0F4-154F23BA03D6}" type="presOf" srcId="{C5AB9734-EEC5-4B37-A834-C6E19905B4F3}" destId="{92C9F7A7-43B6-4078-BC95-DEBED3565D60}" srcOrd="0" destOrd="0" presId="urn:microsoft.com/office/officeart/2005/8/layout/hChevron3"/>
    <dgm:cxn modelId="{7FAB2235-70D3-4843-A4B0-7DA49A15E019}" srcId="{C5AB9734-EEC5-4B37-A834-C6E19905B4F3}" destId="{12895489-3647-4C89-91AB-6509077E382F}" srcOrd="1" destOrd="0" parTransId="{4575635C-6804-4365-A9D1-76A80AFBC01F}" sibTransId="{7EE4436E-F758-4394-9774-5BF64A6BC2A2}"/>
    <dgm:cxn modelId="{518B583F-D67A-41DC-BAFF-C12EECED3A33}" type="presOf" srcId="{12895489-3647-4C89-91AB-6509077E382F}" destId="{158698C6-EF9A-4B39-9F45-2C10B9AD7F7E}" srcOrd="0" destOrd="0" presId="urn:microsoft.com/office/officeart/2005/8/layout/hChevron3"/>
    <dgm:cxn modelId="{F2E363BC-4939-4D78-8521-E5EFD35D1599}" srcId="{C5AB9734-EEC5-4B37-A834-C6E19905B4F3}" destId="{A851380A-FB60-467E-B84A-F36B3D94B640}" srcOrd="0" destOrd="0" parTransId="{94309BA9-F0B1-4592-9198-632797CB07FA}" sibTransId="{7E4A12AD-957D-433D-A59F-2293AA0EA383}"/>
    <dgm:cxn modelId="{AB52CFE8-7099-4FD5-BA4D-487C0D8F6EC9}" type="presOf" srcId="{A851380A-FB60-467E-B84A-F36B3D94B640}" destId="{58F1C847-29D5-4B16-9062-76B9793F03A1}" srcOrd="0" destOrd="0" presId="urn:microsoft.com/office/officeart/2005/8/layout/hChevron3"/>
    <dgm:cxn modelId="{DA3FDB9D-E466-4144-A9A9-C42875E54245}" type="presParOf" srcId="{92C9F7A7-43B6-4078-BC95-DEBED3565D60}" destId="{58F1C847-29D5-4B16-9062-76B9793F03A1}" srcOrd="0" destOrd="0" presId="urn:microsoft.com/office/officeart/2005/8/layout/hChevron3"/>
    <dgm:cxn modelId="{4ED50CA9-F399-4525-91A8-758C662811D1}" type="presParOf" srcId="{92C9F7A7-43B6-4078-BC95-DEBED3565D60}" destId="{812CDCDF-E5B8-4D3A-BD4F-6CE928DF58D3}" srcOrd="1" destOrd="0" presId="urn:microsoft.com/office/officeart/2005/8/layout/hChevron3"/>
    <dgm:cxn modelId="{156D4A81-9A84-4BD3-A44B-D7D1D24EDD4A}" type="presParOf" srcId="{92C9F7A7-43B6-4078-BC95-DEBED3565D60}" destId="{158698C6-EF9A-4B39-9F45-2C10B9AD7F7E}" srcOrd="2" destOrd="0" presId="urn:microsoft.com/office/officeart/2005/8/layout/hChevron3"/>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976FEAF-38C0-4BA4-89F8-6F38DDDEF1B4}" type="doc">
      <dgm:prSet loTypeId="urn:microsoft.com/office/officeart/2005/8/layout/radial2" loCatId="relationship" qsTypeId="urn:microsoft.com/office/officeart/2005/8/quickstyle/simple1" qsCatId="simple" csTypeId="urn:microsoft.com/office/officeart/2005/8/colors/accent4_4" csCatId="accent4" phldr="1"/>
      <dgm:spPr/>
      <dgm:t>
        <a:bodyPr/>
        <a:lstStyle/>
        <a:p>
          <a:endParaRPr lang="en-US"/>
        </a:p>
      </dgm:t>
    </dgm:pt>
    <dgm:pt modelId="{3C7464B6-6E3E-409D-A641-6E43D1600B00}">
      <dgm:prSet phldrT="[Text]" phldr="0"/>
      <dgm:spPr/>
      <dgm:t>
        <a:bodyPr/>
        <a:lstStyle/>
        <a:p>
          <a:pPr rtl="0"/>
          <a:r>
            <a:rPr lang="en-US">
              <a:solidFill>
                <a:schemeClr val="accent1"/>
              </a:solidFill>
              <a:latin typeface="Calibri"/>
              <a:ea typeface="Calibri"/>
              <a:cs typeface="Calibri"/>
            </a:rPr>
            <a:t>Water treatment</a:t>
          </a:r>
          <a:endParaRPr lang="en-US">
            <a:solidFill>
              <a:schemeClr val="accent1"/>
            </a:solidFill>
          </a:endParaRPr>
        </a:p>
      </dgm:t>
    </dgm:pt>
    <dgm:pt modelId="{CFF6F77E-F5CB-4833-B965-01EFD4B7F621}" type="parTrans" cxnId="{4F16A5C5-7851-44C0-8883-4986DE5FC400}">
      <dgm:prSet/>
      <dgm:spPr/>
      <dgm:t>
        <a:bodyPr/>
        <a:lstStyle/>
        <a:p>
          <a:endParaRPr lang="en-US"/>
        </a:p>
      </dgm:t>
    </dgm:pt>
    <dgm:pt modelId="{96CEDA0D-094E-4FF4-85EF-A681AEEFC544}" type="sibTrans" cxnId="{4F16A5C5-7851-44C0-8883-4986DE5FC400}">
      <dgm:prSet/>
      <dgm:spPr/>
      <dgm:t>
        <a:bodyPr/>
        <a:lstStyle/>
        <a:p>
          <a:endParaRPr lang="en-US"/>
        </a:p>
      </dgm:t>
    </dgm:pt>
    <dgm:pt modelId="{D644BF62-EB97-458B-9856-CB5AC5F8232D}">
      <dgm:prSet phldrT="[Text]" phldr="0"/>
      <dgm:spPr/>
      <dgm:t>
        <a:bodyPr/>
        <a:lstStyle/>
        <a:p>
          <a:pPr rtl="0"/>
          <a:r>
            <a:rPr lang="en-US">
              <a:solidFill>
                <a:schemeClr val="accent1"/>
              </a:solidFill>
              <a:latin typeface="Calibri"/>
              <a:ea typeface="Calibri"/>
              <a:cs typeface="Calibri"/>
            </a:rPr>
            <a:t>Released to the sewage system or reused</a:t>
          </a:r>
        </a:p>
      </dgm:t>
    </dgm:pt>
    <dgm:pt modelId="{5B64167B-767C-4EEA-909B-171B36218926}" type="parTrans" cxnId="{3B409EF2-96E0-4702-93A6-5967C27A20CB}">
      <dgm:prSet/>
      <dgm:spPr/>
      <dgm:t>
        <a:bodyPr/>
        <a:lstStyle/>
        <a:p>
          <a:endParaRPr lang="en-US"/>
        </a:p>
      </dgm:t>
    </dgm:pt>
    <dgm:pt modelId="{75F18C12-D427-4B88-806C-0D6A8DB20E91}" type="sibTrans" cxnId="{3B409EF2-96E0-4702-93A6-5967C27A20CB}">
      <dgm:prSet/>
      <dgm:spPr/>
      <dgm:t>
        <a:bodyPr/>
        <a:lstStyle/>
        <a:p>
          <a:endParaRPr lang="en-US"/>
        </a:p>
      </dgm:t>
    </dgm:pt>
    <dgm:pt modelId="{D244DB55-1DC4-4D91-820A-A0992C66F9C8}">
      <dgm:prSet phldrT="[Text]" phldr="0"/>
      <dgm:spPr/>
      <dgm:t>
        <a:bodyPr/>
        <a:lstStyle/>
        <a:p>
          <a:pPr rtl="0"/>
          <a:r>
            <a:rPr lang="en-US">
              <a:solidFill>
                <a:schemeClr val="accent1"/>
              </a:solidFill>
              <a:latin typeface="Aptos Display" panose="02110004020202020204"/>
            </a:rPr>
            <a:t>Methane</a:t>
          </a:r>
          <a:endParaRPr lang="en-US">
            <a:solidFill>
              <a:schemeClr val="accent1"/>
            </a:solidFill>
          </a:endParaRPr>
        </a:p>
      </dgm:t>
    </dgm:pt>
    <dgm:pt modelId="{4E5C951E-15F6-470B-BE81-61AFF3E05C03}" type="parTrans" cxnId="{0196D070-06D8-402D-AA5D-B12102C04006}">
      <dgm:prSet/>
      <dgm:spPr/>
      <dgm:t>
        <a:bodyPr/>
        <a:lstStyle/>
        <a:p>
          <a:endParaRPr lang="en-US"/>
        </a:p>
      </dgm:t>
    </dgm:pt>
    <dgm:pt modelId="{372739DC-442E-4A14-9FF1-C4E289CE5A74}" type="sibTrans" cxnId="{0196D070-06D8-402D-AA5D-B12102C04006}">
      <dgm:prSet/>
      <dgm:spPr/>
      <dgm:t>
        <a:bodyPr/>
        <a:lstStyle/>
        <a:p>
          <a:endParaRPr lang="en-US"/>
        </a:p>
      </dgm:t>
    </dgm:pt>
    <dgm:pt modelId="{A31430AB-06E8-44B2-8FCE-FAE7300FB977}">
      <dgm:prSet phldrT="[Text]" phldr="0"/>
      <dgm:spPr/>
      <dgm:t>
        <a:bodyPr/>
        <a:lstStyle/>
        <a:p>
          <a:pPr rtl="0"/>
          <a:r>
            <a:rPr lang="en-US">
              <a:solidFill>
                <a:schemeClr val="accent1"/>
              </a:solidFill>
              <a:latin typeface="Aptos Display" panose="02110004020202020204"/>
            </a:rPr>
            <a:t>Sold to the city for energy production</a:t>
          </a:r>
          <a:endParaRPr lang="en-US">
            <a:solidFill>
              <a:schemeClr val="accent1"/>
            </a:solidFill>
          </a:endParaRPr>
        </a:p>
      </dgm:t>
    </dgm:pt>
    <dgm:pt modelId="{2AE63B2E-1178-4A57-BA89-A92FFBC69044}" type="parTrans" cxnId="{15A7EF9F-C229-49FA-8B4D-C7E7456290C0}">
      <dgm:prSet/>
      <dgm:spPr/>
      <dgm:t>
        <a:bodyPr/>
        <a:lstStyle/>
        <a:p>
          <a:endParaRPr lang="en-US"/>
        </a:p>
      </dgm:t>
    </dgm:pt>
    <dgm:pt modelId="{02467FE1-5F54-4E1D-8508-FF0545BDAF97}" type="sibTrans" cxnId="{15A7EF9F-C229-49FA-8B4D-C7E7456290C0}">
      <dgm:prSet/>
      <dgm:spPr/>
      <dgm:t>
        <a:bodyPr/>
        <a:lstStyle/>
        <a:p>
          <a:endParaRPr lang="en-US"/>
        </a:p>
      </dgm:t>
    </dgm:pt>
    <dgm:pt modelId="{8DFAABE5-B90A-4663-88FE-74481326F5E5}">
      <dgm:prSet phldrT="[Text]" phldr="0"/>
      <dgm:spPr/>
      <dgm:t>
        <a:bodyPr/>
        <a:lstStyle/>
        <a:p>
          <a:r>
            <a:rPr lang="en-US">
              <a:solidFill>
                <a:schemeClr val="accent1"/>
              </a:solidFill>
              <a:latin typeface="Aptos Display" panose="02110004020202020204"/>
            </a:rPr>
            <a:t>Manure</a:t>
          </a:r>
          <a:endParaRPr lang="en-US">
            <a:solidFill>
              <a:schemeClr val="accent1"/>
            </a:solidFill>
          </a:endParaRPr>
        </a:p>
      </dgm:t>
    </dgm:pt>
    <dgm:pt modelId="{831870C7-F5B9-42D8-A771-47539B0DA13D}" type="parTrans" cxnId="{B892FC72-6E3A-49A4-B9F0-419CE641CDF8}">
      <dgm:prSet/>
      <dgm:spPr/>
      <dgm:t>
        <a:bodyPr/>
        <a:lstStyle/>
        <a:p>
          <a:endParaRPr lang="en-US"/>
        </a:p>
      </dgm:t>
    </dgm:pt>
    <dgm:pt modelId="{F87FCE5F-DF65-4804-B925-7A64F8A0F83C}" type="sibTrans" cxnId="{B892FC72-6E3A-49A4-B9F0-419CE641CDF8}">
      <dgm:prSet/>
      <dgm:spPr/>
      <dgm:t>
        <a:bodyPr/>
        <a:lstStyle/>
        <a:p>
          <a:endParaRPr lang="en-US"/>
        </a:p>
      </dgm:t>
    </dgm:pt>
    <dgm:pt modelId="{8696417C-1B1F-4FE4-9254-ED0223E79B1F}">
      <dgm:prSet phldrT="[Text]" phldr="0"/>
      <dgm:spPr/>
      <dgm:t>
        <a:bodyPr/>
        <a:lstStyle/>
        <a:p>
          <a:pPr rtl="0"/>
          <a:r>
            <a:rPr lang="en-US">
              <a:solidFill>
                <a:schemeClr val="accent1"/>
              </a:solidFill>
              <a:latin typeface="Aptos Display" panose="02110004020202020204"/>
            </a:rPr>
            <a:t>Sold to the agriculture sector</a:t>
          </a:r>
          <a:endParaRPr lang="en-US">
            <a:solidFill>
              <a:schemeClr val="accent1"/>
            </a:solidFill>
          </a:endParaRPr>
        </a:p>
      </dgm:t>
    </dgm:pt>
    <dgm:pt modelId="{BE1C468D-2C70-4221-8CA5-0423E2638566}" type="parTrans" cxnId="{C80E5FD1-2B9E-4C31-9E99-1F6487BF95EB}">
      <dgm:prSet/>
      <dgm:spPr/>
      <dgm:t>
        <a:bodyPr/>
        <a:lstStyle/>
        <a:p>
          <a:endParaRPr lang="en-US"/>
        </a:p>
      </dgm:t>
    </dgm:pt>
    <dgm:pt modelId="{B928A548-5F69-454C-85A2-0CEE179E7894}" type="sibTrans" cxnId="{C80E5FD1-2B9E-4C31-9E99-1F6487BF95EB}">
      <dgm:prSet/>
      <dgm:spPr/>
      <dgm:t>
        <a:bodyPr/>
        <a:lstStyle/>
        <a:p>
          <a:endParaRPr lang="en-US"/>
        </a:p>
      </dgm:t>
    </dgm:pt>
    <dgm:pt modelId="{1A8DDABD-E6FE-46B4-A7D5-578F71EA15B7}" type="pres">
      <dgm:prSet presAssocID="{D976FEAF-38C0-4BA4-89F8-6F38DDDEF1B4}" presName="composite" presStyleCnt="0">
        <dgm:presLayoutVars>
          <dgm:chMax val="5"/>
          <dgm:dir/>
          <dgm:animLvl val="ctr"/>
          <dgm:resizeHandles val="exact"/>
        </dgm:presLayoutVars>
      </dgm:prSet>
      <dgm:spPr/>
    </dgm:pt>
    <dgm:pt modelId="{197517EC-853D-4632-97BE-A4B566F34A5C}" type="pres">
      <dgm:prSet presAssocID="{D976FEAF-38C0-4BA4-89F8-6F38DDDEF1B4}" presName="cycle" presStyleCnt="0"/>
      <dgm:spPr/>
    </dgm:pt>
    <dgm:pt modelId="{1C104BD0-2E5D-45BC-872D-7CD1BC327A07}" type="pres">
      <dgm:prSet presAssocID="{D976FEAF-38C0-4BA4-89F8-6F38DDDEF1B4}" presName="centerShape" presStyleCnt="0"/>
      <dgm:spPr/>
    </dgm:pt>
    <dgm:pt modelId="{15887C42-0F2F-44F7-A275-B3E4C7E0CECC}" type="pres">
      <dgm:prSet presAssocID="{D976FEAF-38C0-4BA4-89F8-6F38DDDEF1B4}" presName="connSite" presStyleLbl="node1" presStyleIdx="0" presStyleCnt="4"/>
      <dgm:spPr/>
    </dgm:pt>
    <dgm:pt modelId="{33737D75-B906-487E-BEBD-5EE4BEB3359E}" type="pres">
      <dgm:prSet presAssocID="{D976FEAF-38C0-4BA4-89F8-6F38DDDEF1B4}" presName="visible" presStyleLbl="node1" presStyleIdx="0" presStyleCnt="4"/>
      <dgm:spPr/>
    </dgm:pt>
    <dgm:pt modelId="{220E4746-798E-4D20-A621-45C8BE79B6C6}" type="pres">
      <dgm:prSet presAssocID="{CFF6F77E-F5CB-4833-B965-01EFD4B7F621}" presName="Name25" presStyleLbl="parChTrans1D1" presStyleIdx="0" presStyleCnt="3"/>
      <dgm:spPr/>
    </dgm:pt>
    <dgm:pt modelId="{BE06A3D5-F9A0-4F41-9DA9-EF924750CC45}" type="pres">
      <dgm:prSet presAssocID="{3C7464B6-6E3E-409D-A641-6E43D1600B00}" presName="node" presStyleCnt="0"/>
      <dgm:spPr/>
    </dgm:pt>
    <dgm:pt modelId="{6EBDDCFF-DFA6-46BF-A8AA-D657FF6E3609}" type="pres">
      <dgm:prSet presAssocID="{3C7464B6-6E3E-409D-A641-6E43D1600B00}" presName="parentNode" presStyleLbl="node1" presStyleIdx="1" presStyleCnt="4">
        <dgm:presLayoutVars>
          <dgm:chMax val="1"/>
          <dgm:bulletEnabled val="1"/>
        </dgm:presLayoutVars>
      </dgm:prSet>
      <dgm:spPr/>
    </dgm:pt>
    <dgm:pt modelId="{2701CCA9-3393-49F1-8772-FBEB5A20E7F8}" type="pres">
      <dgm:prSet presAssocID="{3C7464B6-6E3E-409D-A641-6E43D1600B00}" presName="childNode" presStyleLbl="revTx" presStyleIdx="0" presStyleCnt="3">
        <dgm:presLayoutVars>
          <dgm:bulletEnabled val="1"/>
        </dgm:presLayoutVars>
      </dgm:prSet>
      <dgm:spPr/>
    </dgm:pt>
    <dgm:pt modelId="{2633025E-DBAE-4E59-864F-DFC70814518E}" type="pres">
      <dgm:prSet presAssocID="{4E5C951E-15F6-470B-BE81-61AFF3E05C03}" presName="Name25" presStyleLbl="parChTrans1D1" presStyleIdx="1" presStyleCnt="3"/>
      <dgm:spPr/>
    </dgm:pt>
    <dgm:pt modelId="{AACDA79F-1668-4202-8BF3-8893300989D9}" type="pres">
      <dgm:prSet presAssocID="{D244DB55-1DC4-4D91-820A-A0992C66F9C8}" presName="node" presStyleCnt="0"/>
      <dgm:spPr/>
    </dgm:pt>
    <dgm:pt modelId="{D68C3377-1EBF-43DE-BA82-ED12F0CC2E80}" type="pres">
      <dgm:prSet presAssocID="{D244DB55-1DC4-4D91-820A-A0992C66F9C8}" presName="parentNode" presStyleLbl="node1" presStyleIdx="2" presStyleCnt="4">
        <dgm:presLayoutVars>
          <dgm:chMax val="1"/>
          <dgm:bulletEnabled val="1"/>
        </dgm:presLayoutVars>
      </dgm:prSet>
      <dgm:spPr/>
    </dgm:pt>
    <dgm:pt modelId="{CAB57ECE-C4A4-491D-9647-A5B1990DBBDB}" type="pres">
      <dgm:prSet presAssocID="{D244DB55-1DC4-4D91-820A-A0992C66F9C8}" presName="childNode" presStyleLbl="revTx" presStyleIdx="1" presStyleCnt="3">
        <dgm:presLayoutVars>
          <dgm:bulletEnabled val="1"/>
        </dgm:presLayoutVars>
      </dgm:prSet>
      <dgm:spPr/>
    </dgm:pt>
    <dgm:pt modelId="{B2BFA529-4512-4296-B077-F41D1ED83250}" type="pres">
      <dgm:prSet presAssocID="{831870C7-F5B9-42D8-A771-47539B0DA13D}" presName="Name25" presStyleLbl="parChTrans1D1" presStyleIdx="2" presStyleCnt="3"/>
      <dgm:spPr/>
    </dgm:pt>
    <dgm:pt modelId="{C3C08169-7D76-4BBF-B35E-F22BE2DCB1AE}" type="pres">
      <dgm:prSet presAssocID="{8DFAABE5-B90A-4663-88FE-74481326F5E5}" presName="node" presStyleCnt="0"/>
      <dgm:spPr/>
    </dgm:pt>
    <dgm:pt modelId="{8CC873E8-B113-4623-AEA7-34412656DDB5}" type="pres">
      <dgm:prSet presAssocID="{8DFAABE5-B90A-4663-88FE-74481326F5E5}" presName="parentNode" presStyleLbl="node1" presStyleIdx="3" presStyleCnt="4">
        <dgm:presLayoutVars>
          <dgm:chMax val="1"/>
          <dgm:bulletEnabled val="1"/>
        </dgm:presLayoutVars>
      </dgm:prSet>
      <dgm:spPr/>
    </dgm:pt>
    <dgm:pt modelId="{A1ADBB74-D293-4619-B469-23F74A8C4869}" type="pres">
      <dgm:prSet presAssocID="{8DFAABE5-B90A-4663-88FE-74481326F5E5}" presName="childNode" presStyleLbl="revTx" presStyleIdx="2" presStyleCnt="3">
        <dgm:presLayoutVars>
          <dgm:bulletEnabled val="1"/>
        </dgm:presLayoutVars>
      </dgm:prSet>
      <dgm:spPr/>
    </dgm:pt>
  </dgm:ptLst>
  <dgm:cxnLst>
    <dgm:cxn modelId="{89F2A906-8D1A-4EC7-9B14-6D5B3A6E9FF5}" type="presOf" srcId="{A31430AB-06E8-44B2-8FCE-FAE7300FB977}" destId="{CAB57ECE-C4A4-491D-9647-A5B1990DBBDB}" srcOrd="0" destOrd="0" presId="urn:microsoft.com/office/officeart/2005/8/layout/radial2"/>
    <dgm:cxn modelId="{0B8A3C0D-4D07-4108-A016-447B796BEDB8}" type="presOf" srcId="{8DFAABE5-B90A-4663-88FE-74481326F5E5}" destId="{8CC873E8-B113-4623-AEA7-34412656DDB5}" srcOrd="0" destOrd="0" presId="urn:microsoft.com/office/officeart/2005/8/layout/radial2"/>
    <dgm:cxn modelId="{8ADE4D4A-6DB7-4518-9449-A1CC20E14107}" type="presOf" srcId="{D976FEAF-38C0-4BA4-89F8-6F38DDDEF1B4}" destId="{1A8DDABD-E6FE-46B4-A7D5-578F71EA15B7}" srcOrd="0" destOrd="0" presId="urn:microsoft.com/office/officeart/2005/8/layout/radial2"/>
    <dgm:cxn modelId="{0196D070-06D8-402D-AA5D-B12102C04006}" srcId="{D976FEAF-38C0-4BA4-89F8-6F38DDDEF1B4}" destId="{D244DB55-1DC4-4D91-820A-A0992C66F9C8}" srcOrd="1" destOrd="0" parTransId="{4E5C951E-15F6-470B-BE81-61AFF3E05C03}" sibTransId="{372739DC-442E-4A14-9FF1-C4E289CE5A74}"/>
    <dgm:cxn modelId="{B892FC72-6E3A-49A4-B9F0-419CE641CDF8}" srcId="{D976FEAF-38C0-4BA4-89F8-6F38DDDEF1B4}" destId="{8DFAABE5-B90A-4663-88FE-74481326F5E5}" srcOrd="2" destOrd="0" parTransId="{831870C7-F5B9-42D8-A771-47539B0DA13D}" sibTransId="{F87FCE5F-DF65-4804-B925-7A64F8A0F83C}"/>
    <dgm:cxn modelId="{65C71A53-5BDD-4993-8501-B4AF6843A6E8}" type="presOf" srcId="{8696417C-1B1F-4FE4-9254-ED0223E79B1F}" destId="{A1ADBB74-D293-4619-B469-23F74A8C4869}" srcOrd="0" destOrd="0" presId="urn:microsoft.com/office/officeart/2005/8/layout/radial2"/>
    <dgm:cxn modelId="{4C59FB82-2812-4423-B7F0-3AA8E6A5DF39}" type="presOf" srcId="{831870C7-F5B9-42D8-A771-47539B0DA13D}" destId="{B2BFA529-4512-4296-B077-F41D1ED83250}" srcOrd="0" destOrd="0" presId="urn:microsoft.com/office/officeart/2005/8/layout/radial2"/>
    <dgm:cxn modelId="{FD63C596-F3EB-40E8-952E-60920621A45A}" type="presOf" srcId="{3C7464B6-6E3E-409D-A641-6E43D1600B00}" destId="{6EBDDCFF-DFA6-46BF-A8AA-D657FF6E3609}" srcOrd="0" destOrd="0" presId="urn:microsoft.com/office/officeart/2005/8/layout/radial2"/>
    <dgm:cxn modelId="{6E4FEA9A-7703-4353-8D39-C7BBDFEEDDCC}" type="presOf" srcId="{4E5C951E-15F6-470B-BE81-61AFF3E05C03}" destId="{2633025E-DBAE-4E59-864F-DFC70814518E}" srcOrd="0" destOrd="0" presId="urn:microsoft.com/office/officeart/2005/8/layout/radial2"/>
    <dgm:cxn modelId="{15A7EF9F-C229-49FA-8B4D-C7E7456290C0}" srcId="{D244DB55-1DC4-4D91-820A-A0992C66F9C8}" destId="{A31430AB-06E8-44B2-8FCE-FAE7300FB977}" srcOrd="0" destOrd="0" parTransId="{2AE63B2E-1178-4A57-BA89-A92FFBC69044}" sibTransId="{02467FE1-5F54-4E1D-8508-FF0545BDAF97}"/>
    <dgm:cxn modelId="{4956C3C4-B89C-421A-B1AF-291C01722A88}" type="presOf" srcId="{D244DB55-1DC4-4D91-820A-A0992C66F9C8}" destId="{D68C3377-1EBF-43DE-BA82-ED12F0CC2E80}" srcOrd="0" destOrd="0" presId="urn:microsoft.com/office/officeart/2005/8/layout/radial2"/>
    <dgm:cxn modelId="{4F16A5C5-7851-44C0-8883-4986DE5FC400}" srcId="{D976FEAF-38C0-4BA4-89F8-6F38DDDEF1B4}" destId="{3C7464B6-6E3E-409D-A641-6E43D1600B00}" srcOrd="0" destOrd="0" parTransId="{CFF6F77E-F5CB-4833-B965-01EFD4B7F621}" sibTransId="{96CEDA0D-094E-4FF4-85EF-A681AEEFC544}"/>
    <dgm:cxn modelId="{6DD89AC9-7F77-4E34-B861-69A7148FC3AE}" type="presOf" srcId="{D644BF62-EB97-458B-9856-CB5AC5F8232D}" destId="{2701CCA9-3393-49F1-8772-FBEB5A20E7F8}" srcOrd="0" destOrd="0" presId="urn:microsoft.com/office/officeart/2005/8/layout/radial2"/>
    <dgm:cxn modelId="{C80E5FD1-2B9E-4C31-9E99-1F6487BF95EB}" srcId="{8DFAABE5-B90A-4663-88FE-74481326F5E5}" destId="{8696417C-1B1F-4FE4-9254-ED0223E79B1F}" srcOrd="0" destOrd="0" parTransId="{BE1C468D-2C70-4221-8CA5-0423E2638566}" sibTransId="{B928A548-5F69-454C-85A2-0CEE179E7894}"/>
    <dgm:cxn modelId="{E9D39DE0-A43B-4183-84E1-EEAAC43FABB6}" type="presOf" srcId="{CFF6F77E-F5CB-4833-B965-01EFD4B7F621}" destId="{220E4746-798E-4D20-A621-45C8BE79B6C6}" srcOrd="0" destOrd="0" presId="urn:microsoft.com/office/officeart/2005/8/layout/radial2"/>
    <dgm:cxn modelId="{3B409EF2-96E0-4702-93A6-5967C27A20CB}" srcId="{3C7464B6-6E3E-409D-A641-6E43D1600B00}" destId="{D644BF62-EB97-458B-9856-CB5AC5F8232D}" srcOrd="0" destOrd="0" parTransId="{5B64167B-767C-4EEA-909B-171B36218926}" sibTransId="{75F18C12-D427-4B88-806C-0D6A8DB20E91}"/>
    <dgm:cxn modelId="{F47AB3DA-20C8-496A-8D76-98F7B1AFBD2A}" type="presParOf" srcId="{1A8DDABD-E6FE-46B4-A7D5-578F71EA15B7}" destId="{197517EC-853D-4632-97BE-A4B566F34A5C}" srcOrd="0" destOrd="0" presId="urn:microsoft.com/office/officeart/2005/8/layout/radial2"/>
    <dgm:cxn modelId="{6826B88E-BD0D-432A-9BA8-D9B081EB78E0}" type="presParOf" srcId="{197517EC-853D-4632-97BE-A4B566F34A5C}" destId="{1C104BD0-2E5D-45BC-872D-7CD1BC327A07}" srcOrd="0" destOrd="0" presId="urn:microsoft.com/office/officeart/2005/8/layout/radial2"/>
    <dgm:cxn modelId="{B3FB355F-3AD6-4A94-8FAA-6354125AA76D}" type="presParOf" srcId="{1C104BD0-2E5D-45BC-872D-7CD1BC327A07}" destId="{15887C42-0F2F-44F7-A275-B3E4C7E0CECC}" srcOrd="0" destOrd="0" presId="urn:microsoft.com/office/officeart/2005/8/layout/radial2"/>
    <dgm:cxn modelId="{6E0A9FE5-ABCF-4BA7-A7B8-B538681C6CD8}" type="presParOf" srcId="{1C104BD0-2E5D-45BC-872D-7CD1BC327A07}" destId="{33737D75-B906-487E-BEBD-5EE4BEB3359E}" srcOrd="1" destOrd="0" presId="urn:microsoft.com/office/officeart/2005/8/layout/radial2"/>
    <dgm:cxn modelId="{21A58C4D-3BDE-40B5-915D-E44B080FD29F}" type="presParOf" srcId="{197517EC-853D-4632-97BE-A4B566F34A5C}" destId="{220E4746-798E-4D20-A621-45C8BE79B6C6}" srcOrd="1" destOrd="0" presId="urn:microsoft.com/office/officeart/2005/8/layout/radial2"/>
    <dgm:cxn modelId="{203B14DE-D1C4-4A73-ACDE-A1C0AA4FB3BC}" type="presParOf" srcId="{197517EC-853D-4632-97BE-A4B566F34A5C}" destId="{BE06A3D5-F9A0-4F41-9DA9-EF924750CC45}" srcOrd="2" destOrd="0" presId="urn:microsoft.com/office/officeart/2005/8/layout/radial2"/>
    <dgm:cxn modelId="{24E0A59A-374C-4275-B261-906804826AA9}" type="presParOf" srcId="{BE06A3D5-F9A0-4F41-9DA9-EF924750CC45}" destId="{6EBDDCFF-DFA6-46BF-A8AA-D657FF6E3609}" srcOrd="0" destOrd="0" presId="urn:microsoft.com/office/officeart/2005/8/layout/radial2"/>
    <dgm:cxn modelId="{CEDF3E86-B5E3-45B0-B18B-487392E63C7D}" type="presParOf" srcId="{BE06A3D5-F9A0-4F41-9DA9-EF924750CC45}" destId="{2701CCA9-3393-49F1-8772-FBEB5A20E7F8}" srcOrd="1" destOrd="0" presId="urn:microsoft.com/office/officeart/2005/8/layout/radial2"/>
    <dgm:cxn modelId="{C134943F-EC6B-4CDA-AEB2-1E01644363D1}" type="presParOf" srcId="{197517EC-853D-4632-97BE-A4B566F34A5C}" destId="{2633025E-DBAE-4E59-864F-DFC70814518E}" srcOrd="3" destOrd="0" presId="urn:microsoft.com/office/officeart/2005/8/layout/radial2"/>
    <dgm:cxn modelId="{E0B48D12-261F-47C1-9327-35A8F63F6042}" type="presParOf" srcId="{197517EC-853D-4632-97BE-A4B566F34A5C}" destId="{AACDA79F-1668-4202-8BF3-8893300989D9}" srcOrd="4" destOrd="0" presId="urn:microsoft.com/office/officeart/2005/8/layout/radial2"/>
    <dgm:cxn modelId="{D9EE2EE3-402E-4315-9646-775671984A0D}" type="presParOf" srcId="{AACDA79F-1668-4202-8BF3-8893300989D9}" destId="{D68C3377-1EBF-43DE-BA82-ED12F0CC2E80}" srcOrd="0" destOrd="0" presId="urn:microsoft.com/office/officeart/2005/8/layout/radial2"/>
    <dgm:cxn modelId="{A5AA84F5-D0FE-49DD-949F-5FC770E412AE}" type="presParOf" srcId="{AACDA79F-1668-4202-8BF3-8893300989D9}" destId="{CAB57ECE-C4A4-491D-9647-A5B1990DBBDB}" srcOrd="1" destOrd="0" presId="urn:microsoft.com/office/officeart/2005/8/layout/radial2"/>
    <dgm:cxn modelId="{1619DB3E-6620-4E4C-A26E-FFC5366F4990}" type="presParOf" srcId="{197517EC-853D-4632-97BE-A4B566F34A5C}" destId="{B2BFA529-4512-4296-B077-F41D1ED83250}" srcOrd="5" destOrd="0" presId="urn:microsoft.com/office/officeart/2005/8/layout/radial2"/>
    <dgm:cxn modelId="{8CDB9B3A-FAC5-470B-B157-D3945208764E}" type="presParOf" srcId="{197517EC-853D-4632-97BE-A4B566F34A5C}" destId="{C3C08169-7D76-4BBF-B35E-F22BE2DCB1AE}" srcOrd="6" destOrd="0" presId="urn:microsoft.com/office/officeart/2005/8/layout/radial2"/>
    <dgm:cxn modelId="{4D12E4CF-F71A-4BA3-99E9-C30BA89711BD}" type="presParOf" srcId="{C3C08169-7D76-4BBF-B35E-F22BE2DCB1AE}" destId="{8CC873E8-B113-4623-AEA7-34412656DDB5}" srcOrd="0" destOrd="0" presId="urn:microsoft.com/office/officeart/2005/8/layout/radial2"/>
    <dgm:cxn modelId="{B75E2AB3-81B7-4265-AF4D-45C231F837EA}" type="presParOf" srcId="{C3C08169-7D76-4BBF-B35E-F22BE2DCB1AE}" destId="{A1ADBB74-D293-4619-B469-23F74A8C4869}" srcOrd="1" destOrd="0" presId="urn:microsoft.com/office/officeart/2005/8/layout/radial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E41D9C-FF9C-47DB-8546-F4D0381CF7E7}">
      <dsp:nvSpPr>
        <dsp:cNvPr id="0" name=""/>
        <dsp:cNvSpPr/>
      </dsp:nvSpPr>
      <dsp:spPr>
        <a:xfrm>
          <a:off x="160028" y="1045"/>
          <a:ext cx="792398" cy="792398"/>
        </a:xfrm>
        <a:prstGeom prst="ellipse">
          <a:avLst/>
        </a:prstGeom>
        <a:solidFill>
          <a:schemeClr val="accent1">
            <a:shade val="8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latin typeface="Aptos Display" panose="02110004020202020204"/>
            </a:rPr>
            <a:t>Solar</a:t>
          </a:r>
          <a:endParaRPr lang="en-US" sz="1900" kern="1200"/>
        </a:p>
      </dsp:txBody>
      <dsp:txXfrm>
        <a:off x="276072" y="117089"/>
        <a:ext cx="560310" cy="560310"/>
      </dsp:txXfrm>
    </dsp:sp>
    <dsp:sp modelId="{FC1BCE9C-7595-4B8A-A5FB-B85FC2A5F8CC}">
      <dsp:nvSpPr>
        <dsp:cNvPr id="0" name=""/>
        <dsp:cNvSpPr/>
      </dsp:nvSpPr>
      <dsp:spPr>
        <a:xfrm>
          <a:off x="326432" y="857787"/>
          <a:ext cx="459591" cy="459591"/>
        </a:xfrm>
        <a:prstGeom prst="mathPlus">
          <a:avLst/>
        </a:prstGeom>
        <a:solidFill>
          <a:schemeClr val="accent1">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87351" y="1033535"/>
        <a:ext cx="337753" cy="108095"/>
      </dsp:txXfrm>
    </dsp:sp>
    <dsp:sp modelId="{CE4B3332-3F55-4D6F-8B22-950293EE11FC}">
      <dsp:nvSpPr>
        <dsp:cNvPr id="0" name=""/>
        <dsp:cNvSpPr/>
      </dsp:nvSpPr>
      <dsp:spPr>
        <a:xfrm>
          <a:off x="160028" y="1381721"/>
          <a:ext cx="792398" cy="792398"/>
        </a:xfrm>
        <a:prstGeom prst="ellipse">
          <a:avLst/>
        </a:prstGeom>
        <a:solidFill>
          <a:schemeClr val="accent1">
            <a:shade val="80000"/>
            <a:hueOff val="272799"/>
            <a:satOff val="-28446"/>
            <a:lumOff val="1911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latin typeface="Aptos Display" panose="02110004020202020204"/>
            </a:rPr>
            <a:t>Wind</a:t>
          </a:r>
          <a:endParaRPr lang="en-US" sz="1900" kern="1200"/>
        </a:p>
      </dsp:txBody>
      <dsp:txXfrm>
        <a:off x="276072" y="1497765"/>
        <a:ext cx="560310" cy="560310"/>
      </dsp:txXfrm>
    </dsp:sp>
    <dsp:sp modelId="{25B3151D-0905-4E22-BBAB-45382D4B1950}">
      <dsp:nvSpPr>
        <dsp:cNvPr id="0" name=""/>
        <dsp:cNvSpPr/>
      </dsp:nvSpPr>
      <dsp:spPr>
        <a:xfrm>
          <a:off x="1071287" y="940196"/>
          <a:ext cx="251982" cy="294772"/>
        </a:xfrm>
        <a:prstGeom prst="rightArrow">
          <a:avLst>
            <a:gd name="adj1" fmla="val 60000"/>
            <a:gd name="adj2" fmla="val 50000"/>
          </a:avLst>
        </a:prstGeom>
        <a:solidFill>
          <a:schemeClr val="accent1">
            <a:shade val="90000"/>
            <a:hueOff val="545439"/>
            <a:satOff val="-56168"/>
            <a:lumOff val="3661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071287" y="999150"/>
        <a:ext cx="176387" cy="176864"/>
      </dsp:txXfrm>
    </dsp:sp>
    <dsp:sp modelId="{0C19658D-77E6-4792-95EE-5CFFDC1B99F5}">
      <dsp:nvSpPr>
        <dsp:cNvPr id="0" name=""/>
        <dsp:cNvSpPr/>
      </dsp:nvSpPr>
      <dsp:spPr>
        <a:xfrm>
          <a:off x="1427866" y="295184"/>
          <a:ext cx="1584797" cy="1584797"/>
        </a:xfrm>
        <a:prstGeom prst="ellipse">
          <a:avLst/>
        </a:prstGeom>
        <a:solidFill>
          <a:schemeClr val="accent1">
            <a:shade val="80000"/>
            <a:hueOff val="545598"/>
            <a:satOff val="-56892"/>
            <a:lumOff val="3822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en-US" sz="1500" kern="1200">
              <a:latin typeface="Aptos Display" panose="02110004020202020204"/>
            </a:rPr>
            <a:t>80% of the energy requirements</a:t>
          </a:r>
          <a:endParaRPr lang="en-US" sz="1500" kern="1200"/>
        </a:p>
      </dsp:txBody>
      <dsp:txXfrm>
        <a:off x="1659954" y="527272"/>
        <a:ext cx="1120621" cy="11206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F1C847-29D5-4B16-9062-76B9793F03A1}">
      <dsp:nvSpPr>
        <dsp:cNvPr id="0" name=""/>
        <dsp:cNvSpPr/>
      </dsp:nvSpPr>
      <dsp:spPr>
        <a:xfrm>
          <a:off x="3029" y="1015424"/>
          <a:ext cx="2150769" cy="860307"/>
        </a:xfrm>
        <a:prstGeom prst="homePlate">
          <a:avLst/>
        </a:prstGeom>
        <a:solidFill>
          <a:schemeClr val="accent4">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48006" rIns="24003" bIns="48006" numCol="1" spcCol="1270" anchor="ctr" anchorCtr="0">
          <a:noAutofit/>
        </a:bodyPr>
        <a:lstStyle/>
        <a:p>
          <a:pPr marL="0" lvl="0" indent="0" algn="ctr" defTabSz="800100" rtl="0">
            <a:lnSpc>
              <a:spcPct val="90000"/>
            </a:lnSpc>
            <a:spcBef>
              <a:spcPct val="0"/>
            </a:spcBef>
            <a:spcAft>
              <a:spcPct val="35000"/>
            </a:spcAft>
            <a:buNone/>
          </a:pPr>
          <a:r>
            <a:rPr lang="en-US" sz="1800" kern="1200">
              <a:latin typeface="Aptos Display" panose="02110004020202020204"/>
            </a:rPr>
            <a:t>2 additional turbines + solar farm</a:t>
          </a:r>
          <a:endParaRPr lang="en-US" sz="1800" kern="1200"/>
        </a:p>
      </dsp:txBody>
      <dsp:txXfrm>
        <a:off x="3029" y="1015424"/>
        <a:ext cx="1935692" cy="860307"/>
      </dsp:txXfrm>
    </dsp:sp>
    <dsp:sp modelId="{158698C6-EF9A-4B39-9F45-2C10B9AD7F7E}">
      <dsp:nvSpPr>
        <dsp:cNvPr id="0" name=""/>
        <dsp:cNvSpPr/>
      </dsp:nvSpPr>
      <dsp:spPr>
        <a:xfrm>
          <a:off x="1723645" y="1015424"/>
          <a:ext cx="2150769" cy="860307"/>
        </a:xfrm>
        <a:prstGeom prst="chevron">
          <a:avLst/>
        </a:prstGeom>
        <a:solidFill>
          <a:schemeClr val="accent4">
            <a:shade val="50000"/>
            <a:hueOff val="609533"/>
            <a:satOff val="-35219"/>
            <a:lumOff val="4873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48006" rIns="24003" bIns="48006" numCol="1" spcCol="1270" anchor="ctr" anchorCtr="0">
          <a:noAutofit/>
        </a:bodyPr>
        <a:lstStyle/>
        <a:p>
          <a:pPr marL="0" lvl="0" indent="0" algn="ctr" defTabSz="800100" rtl="0">
            <a:lnSpc>
              <a:spcPct val="90000"/>
            </a:lnSpc>
            <a:spcBef>
              <a:spcPct val="0"/>
            </a:spcBef>
            <a:spcAft>
              <a:spcPct val="35000"/>
            </a:spcAft>
            <a:buNone/>
          </a:pPr>
          <a:r>
            <a:rPr lang="en-US" sz="1800" kern="1200">
              <a:latin typeface="Aptos Display" panose="02110004020202020204"/>
            </a:rPr>
            <a:t>Shore power to ships</a:t>
          </a:r>
          <a:endParaRPr lang="en-US" sz="1800" kern="1200"/>
        </a:p>
      </dsp:txBody>
      <dsp:txXfrm>
        <a:off x="2153799" y="1015424"/>
        <a:ext cx="1290462" cy="8603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BFA529-4512-4296-B077-F41D1ED83250}">
      <dsp:nvSpPr>
        <dsp:cNvPr id="0" name=""/>
        <dsp:cNvSpPr/>
      </dsp:nvSpPr>
      <dsp:spPr>
        <a:xfrm rot="2562400">
          <a:off x="1338874" y="2508147"/>
          <a:ext cx="521473" cy="65214"/>
        </a:xfrm>
        <a:custGeom>
          <a:avLst/>
          <a:gdLst/>
          <a:ahLst/>
          <a:cxnLst/>
          <a:rect l="0" t="0" r="0" b="0"/>
          <a:pathLst>
            <a:path>
              <a:moveTo>
                <a:pt x="0" y="32607"/>
              </a:moveTo>
              <a:lnTo>
                <a:pt x="521473" y="32607"/>
              </a:lnTo>
            </a:path>
          </a:pathLst>
        </a:custGeom>
        <a:noFill/>
        <a:ln w="19050" cap="flat" cmpd="sng" algn="ctr">
          <a:solidFill>
            <a:schemeClr val="accent4">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33025E-DBAE-4E59-864F-DFC70814518E}">
      <dsp:nvSpPr>
        <dsp:cNvPr id="0" name=""/>
        <dsp:cNvSpPr/>
      </dsp:nvSpPr>
      <dsp:spPr>
        <a:xfrm>
          <a:off x="1408012" y="1796192"/>
          <a:ext cx="579891" cy="65214"/>
        </a:xfrm>
        <a:custGeom>
          <a:avLst/>
          <a:gdLst/>
          <a:ahLst/>
          <a:cxnLst/>
          <a:rect l="0" t="0" r="0" b="0"/>
          <a:pathLst>
            <a:path>
              <a:moveTo>
                <a:pt x="0" y="32607"/>
              </a:moveTo>
              <a:lnTo>
                <a:pt x="579891" y="32607"/>
              </a:lnTo>
            </a:path>
          </a:pathLst>
        </a:custGeom>
        <a:noFill/>
        <a:ln w="19050" cap="flat" cmpd="sng" algn="ctr">
          <a:solidFill>
            <a:schemeClr val="accent4">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20E4746-798E-4D20-A621-45C8BE79B6C6}">
      <dsp:nvSpPr>
        <dsp:cNvPr id="0" name=""/>
        <dsp:cNvSpPr/>
      </dsp:nvSpPr>
      <dsp:spPr>
        <a:xfrm rot="19037600">
          <a:off x="1338874" y="1084237"/>
          <a:ext cx="521473" cy="65214"/>
        </a:xfrm>
        <a:custGeom>
          <a:avLst/>
          <a:gdLst/>
          <a:ahLst/>
          <a:cxnLst/>
          <a:rect l="0" t="0" r="0" b="0"/>
          <a:pathLst>
            <a:path>
              <a:moveTo>
                <a:pt x="0" y="32607"/>
              </a:moveTo>
              <a:lnTo>
                <a:pt x="521473" y="32607"/>
              </a:lnTo>
            </a:path>
          </a:pathLst>
        </a:custGeom>
        <a:noFill/>
        <a:ln w="19050" cap="flat" cmpd="sng" algn="ctr">
          <a:solidFill>
            <a:schemeClr val="accent4">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37D75-B906-487E-BEBD-5EE4BEB3359E}">
      <dsp:nvSpPr>
        <dsp:cNvPr id="0" name=""/>
        <dsp:cNvSpPr/>
      </dsp:nvSpPr>
      <dsp:spPr>
        <a:xfrm>
          <a:off x="23" y="1000571"/>
          <a:ext cx="1656457" cy="1656457"/>
        </a:xfrm>
        <a:prstGeom prst="ellipse">
          <a:avLst/>
        </a:prstGeom>
        <a:solidFill>
          <a:schemeClr val="accent4">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BDDCFF-DFA6-46BF-A8AA-D657FF6E3609}">
      <dsp:nvSpPr>
        <dsp:cNvPr id="0" name=""/>
        <dsp:cNvSpPr/>
      </dsp:nvSpPr>
      <dsp:spPr>
        <a:xfrm>
          <a:off x="1659439" y="106019"/>
          <a:ext cx="993874" cy="993874"/>
        </a:xfrm>
        <a:prstGeom prst="ellipse">
          <a:avLst/>
        </a:prstGeom>
        <a:solidFill>
          <a:schemeClr val="accent4">
            <a:shade val="50000"/>
            <a:hueOff val="304767"/>
            <a:satOff val="-17610"/>
            <a:lumOff val="2436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rtl="0">
            <a:lnSpc>
              <a:spcPct val="90000"/>
            </a:lnSpc>
            <a:spcBef>
              <a:spcPct val="0"/>
            </a:spcBef>
            <a:spcAft>
              <a:spcPct val="35000"/>
            </a:spcAft>
            <a:buNone/>
          </a:pPr>
          <a:r>
            <a:rPr lang="en-US" sz="1300" kern="1200">
              <a:solidFill>
                <a:schemeClr val="accent1"/>
              </a:solidFill>
              <a:latin typeface="Calibri"/>
              <a:ea typeface="Calibri"/>
              <a:cs typeface="Calibri"/>
            </a:rPr>
            <a:t>Water treatment</a:t>
          </a:r>
          <a:endParaRPr lang="en-US" sz="1300" kern="1200">
            <a:solidFill>
              <a:schemeClr val="accent1"/>
            </a:solidFill>
          </a:endParaRPr>
        </a:p>
      </dsp:txBody>
      <dsp:txXfrm>
        <a:off x="1804988" y="251568"/>
        <a:ext cx="702776" cy="702776"/>
      </dsp:txXfrm>
    </dsp:sp>
    <dsp:sp modelId="{2701CCA9-3393-49F1-8772-FBEB5A20E7F8}">
      <dsp:nvSpPr>
        <dsp:cNvPr id="0" name=""/>
        <dsp:cNvSpPr/>
      </dsp:nvSpPr>
      <dsp:spPr>
        <a:xfrm>
          <a:off x="2752701" y="106019"/>
          <a:ext cx="1490811" cy="993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71450" lvl="1" indent="-171450" algn="l" defTabSz="755650" rtl="0">
            <a:lnSpc>
              <a:spcPct val="90000"/>
            </a:lnSpc>
            <a:spcBef>
              <a:spcPct val="0"/>
            </a:spcBef>
            <a:spcAft>
              <a:spcPct val="15000"/>
            </a:spcAft>
            <a:buChar char="•"/>
          </a:pPr>
          <a:r>
            <a:rPr lang="en-US" sz="1700" kern="1200">
              <a:solidFill>
                <a:schemeClr val="accent1"/>
              </a:solidFill>
              <a:latin typeface="Calibri"/>
              <a:ea typeface="Calibri"/>
              <a:cs typeface="Calibri"/>
            </a:rPr>
            <a:t>Released to the sewage system or reused</a:t>
          </a:r>
        </a:p>
      </dsp:txBody>
      <dsp:txXfrm>
        <a:off x="2752701" y="106019"/>
        <a:ext cx="1490811" cy="993874"/>
      </dsp:txXfrm>
    </dsp:sp>
    <dsp:sp modelId="{D68C3377-1EBF-43DE-BA82-ED12F0CC2E80}">
      <dsp:nvSpPr>
        <dsp:cNvPr id="0" name=""/>
        <dsp:cNvSpPr/>
      </dsp:nvSpPr>
      <dsp:spPr>
        <a:xfrm>
          <a:off x="1987903" y="1331862"/>
          <a:ext cx="993874" cy="993874"/>
        </a:xfrm>
        <a:prstGeom prst="ellipse">
          <a:avLst/>
        </a:prstGeom>
        <a:solidFill>
          <a:schemeClr val="accent4">
            <a:shade val="50000"/>
            <a:hueOff val="609533"/>
            <a:satOff val="-35219"/>
            <a:lumOff val="4873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rtl="0">
            <a:lnSpc>
              <a:spcPct val="90000"/>
            </a:lnSpc>
            <a:spcBef>
              <a:spcPct val="0"/>
            </a:spcBef>
            <a:spcAft>
              <a:spcPct val="35000"/>
            </a:spcAft>
            <a:buNone/>
          </a:pPr>
          <a:r>
            <a:rPr lang="en-US" sz="1300" kern="1200">
              <a:solidFill>
                <a:schemeClr val="accent1"/>
              </a:solidFill>
              <a:latin typeface="Aptos Display" panose="02110004020202020204"/>
            </a:rPr>
            <a:t>Methane</a:t>
          </a:r>
          <a:endParaRPr lang="en-US" sz="1300" kern="1200">
            <a:solidFill>
              <a:schemeClr val="accent1"/>
            </a:solidFill>
          </a:endParaRPr>
        </a:p>
      </dsp:txBody>
      <dsp:txXfrm>
        <a:off x="2133452" y="1477411"/>
        <a:ext cx="702776" cy="702776"/>
      </dsp:txXfrm>
    </dsp:sp>
    <dsp:sp modelId="{CAB57ECE-C4A4-491D-9647-A5B1990DBBDB}">
      <dsp:nvSpPr>
        <dsp:cNvPr id="0" name=""/>
        <dsp:cNvSpPr/>
      </dsp:nvSpPr>
      <dsp:spPr>
        <a:xfrm>
          <a:off x="3081165" y="1331862"/>
          <a:ext cx="1490811" cy="993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71450" lvl="1" indent="-171450" algn="l" defTabSz="755650" rtl="0">
            <a:lnSpc>
              <a:spcPct val="90000"/>
            </a:lnSpc>
            <a:spcBef>
              <a:spcPct val="0"/>
            </a:spcBef>
            <a:spcAft>
              <a:spcPct val="15000"/>
            </a:spcAft>
            <a:buChar char="•"/>
          </a:pPr>
          <a:r>
            <a:rPr lang="en-US" sz="1700" kern="1200">
              <a:solidFill>
                <a:schemeClr val="accent1"/>
              </a:solidFill>
              <a:latin typeface="Aptos Display" panose="02110004020202020204"/>
            </a:rPr>
            <a:t>Sold to the city for energy production</a:t>
          </a:r>
          <a:endParaRPr lang="en-US" sz="1700" kern="1200">
            <a:solidFill>
              <a:schemeClr val="accent1"/>
            </a:solidFill>
          </a:endParaRPr>
        </a:p>
      </dsp:txBody>
      <dsp:txXfrm>
        <a:off x="3081165" y="1331862"/>
        <a:ext cx="1490811" cy="993874"/>
      </dsp:txXfrm>
    </dsp:sp>
    <dsp:sp modelId="{8CC873E8-B113-4623-AEA7-34412656DDB5}">
      <dsp:nvSpPr>
        <dsp:cNvPr id="0" name=""/>
        <dsp:cNvSpPr/>
      </dsp:nvSpPr>
      <dsp:spPr>
        <a:xfrm>
          <a:off x="1659439" y="2557706"/>
          <a:ext cx="993874" cy="993874"/>
        </a:xfrm>
        <a:prstGeom prst="ellipse">
          <a:avLst/>
        </a:prstGeom>
        <a:solidFill>
          <a:schemeClr val="accent4">
            <a:shade val="50000"/>
            <a:hueOff val="304767"/>
            <a:satOff val="-17610"/>
            <a:lumOff val="2436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a:solidFill>
                <a:schemeClr val="accent1"/>
              </a:solidFill>
              <a:latin typeface="Aptos Display" panose="02110004020202020204"/>
            </a:rPr>
            <a:t>Manure</a:t>
          </a:r>
          <a:endParaRPr lang="en-US" sz="1300" kern="1200">
            <a:solidFill>
              <a:schemeClr val="accent1"/>
            </a:solidFill>
          </a:endParaRPr>
        </a:p>
      </dsp:txBody>
      <dsp:txXfrm>
        <a:off x="1804988" y="2703255"/>
        <a:ext cx="702776" cy="702776"/>
      </dsp:txXfrm>
    </dsp:sp>
    <dsp:sp modelId="{A1ADBB74-D293-4619-B469-23F74A8C4869}">
      <dsp:nvSpPr>
        <dsp:cNvPr id="0" name=""/>
        <dsp:cNvSpPr/>
      </dsp:nvSpPr>
      <dsp:spPr>
        <a:xfrm>
          <a:off x="2752701" y="2557706"/>
          <a:ext cx="1490811" cy="993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71450" lvl="1" indent="-171450" algn="l" defTabSz="755650" rtl="0">
            <a:lnSpc>
              <a:spcPct val="90000"/>
            </a:lnSpc>
            <a:spcBef>
              <a:spcPct val="0"/>
            </a:spcBef>
            <a:spcAft>
              <a:spcPct val="15000"/>
            </a:spcAft>
            <a:buChar char="•"/>
          </a:pPr>
          <a:r>
            <a:rPr lang="en-US" sz="1700" kern="1200">
              <a:solidFill>
                <a:schemeClr val="accent1"/>
              </a:solidFill>
              <a:latin typeface="Aptos Display" panose="02110004020202020204"/>
            </a:rPr>
            <a:t>Sold to the agriculture sector</a:t>
          </a:r>
          <a:endParaRPr lang="en-US" sz="1700" kern="1200">
            <a:solidFill>
              <a:schemeClr val="accent1"/>
            </a:solidFill>
          </a:endParaRPr>
        </a:p>
      </dsp:txBody>
      <dsp:txXfrm>
        <a:off x="2752701" y="2557706"/>
        <a:ext cx="1490811" cy="993874"/>
      </dsp:txXfrm>
    </dsp:sp>
  </dsp:spTree>
</dsp:drawing>
</file>

<file path=ppt/diagrams/layout1.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0.48933</cdr:x>
      <cdr:y>0.37881</cdr:y>
    </cdr:from>
    <cdr:to>
      <cdr:x>0.61134</cdr:x>
      <cdr:y>0.44929</cdr:y>
    </cdr:to>
    <cdr:sp macro="" textlink="">
      <cdr:nvSpPr>
        <cdr:cNvPr id="2" name="TextBox 1">
          <a:extLst xmlns:a="http://schemas.openxmlformats.org/drawingml/2006/main">
            <a:ext uri="{FF2B5EF4-FFF2-40B4-BE49-F238E27FC236}">
              <a16:creationId xmlns:a16="http://schemas.microsoft.com/office/drawing/2014/main" id="{153DE928-827B-30EA-7D9C-D0807B872C79}"/>
            </a:ext>
          </a:extLst>
        </cdr:cNvPr>
        <cdr:cNvSpPr txBox="1"/>
      </cdr:nvSpPr>
      <cdr:spPr>
        <a:xfrm xmlns:a="http://schemas.openxmlformats.org/drawingml/2006/main">
          <a:off x="2236099" y="1051263"/>
          <a:ext cx="557553" cy="195609"/>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a:t>$1,6 M</a:t>
          </a:r>
        </a:p>
      </cdr:txBody>
    </cdr:sp>
  </cdr:relSizeAnchor>
  <cdr:relSizeAnchor xmlns:cdr="http://schemas.openxmlformats.org/drawingml/2006/chartDrawing">
    <cdr:from>
      <cdr:x>0.53689</cdr:x>
      <cdr:y>0.33673</cdr:y>
    </cdr:from>
    <cdr:to>
      <cdr:x>0.6589</cdr:x>
      <cdr:y>0.40721</cdr:y>
    </cdr:to>
    <cdr:sp macro="" textlink="">
      <cdr:nvSpPr>
        <cdr:cNvPr id="3" name="TextBox 1">
          <a:extLst xmlns:a="http://schemas.openxmlformats.org/drawingml/2006/main">
            <a:ext uri="{FF2B5EF4-FFF2-40B4-BE49-F238E27FC236}">
              <a16:creationId xmlns:a16="http://schemas.microsoft.com/office/drawing/2014/main" id="{C44E3D34-633F-6756-B881-3117DB7BEFE1}"/>
            </a:ext>
          </a:extLst>
        </cdr:cNvPr>
        <cdr:cNvSpPr txBox="1"/>
      </cdr:nvSpPr>
      <cdr:spPr>
        <a:xfrm xmlns:a="http://schemas.openxmlformats.org/drawingml/2006/main">
          <a:off x="2453434" y="934492"/>
          <a:ext cx="557553" cy="195609"/>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b="1" kern="1200" dirty="0"/>
            <a:t>$2,5 M</a:t>
          </a:r>
        </a:p>
      </cdr:txBody>
    </cdr:sp>
  </cdr:relSizeAnchor>
  <cdr:relSizeAnchor xmlns:cdr="http://schemas.openxmlformats.org/drawingml/2006/chartDrawing">
    <cdr:from>
      <cdr:x>0.56497</cdr:x>
      <cdr:y>0.38768</cdr:y>
    </cdr:from>
    <cdr:to>
      <cdr:x>0.68698</cdr:x>
      <cdr:y>0.45817</cdr:y>
    </cdr:to>
    <cdr:sp macro="" textlink="">
      <cdr:nvSpPr>
        <cdr:cNvPr id="4" name="TextBox 1">
          <a:extLst xmlns:a="http://schemas.openxmlformats.org/drawingml/2006/main">
            <a:ext uri="{FF2B5EF4-FFF2-40B4-BE49-F238E27FC236}">
              <a16:creationId xmlns:a16="http://schemas.microsoft.com/office/drawing/2014/main" id="{EEE4479E-4E1A-0D40-9A84-29B773F46989}"/>
            </a:ext>
          </a:extLst>
        </cdr:cNvPr>
        <cdr:cNvSpPr txBox="1"/>
      </cdr:nvSpPr>
      <cdr:spPr>
        <a:xfrm xmlns:a="http://schemas.openxmlformats.org/drawingml/2006/main">
          <a:off x="2581766" y="1075891"/>
          <a:ext cx="557554" cy="195609"/>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a:t>$4,2 M</a:t>
          </a:r>
        </a:p>
      </cdr:txBody>
    </cdr:sp>
  </cdr:relSizeAnchor>
  <cdr:relSizeAnchor xmlns:cdr="http://schemas.openxmlformats.org/drawingml/2006/chartDrawing">
    <cdr:from>
      <cdr:x>0.60264</cdr:x>
      <cdr:y>0.42804</cdr:y>
    </cdr:from>
    <cdr:to>
      <cdr:x>0.72465</cdr:x>
      <cdr:y>0.49853</cdr:y>
    </cdr:to>
    <cdr:sp macro="" textlink="">
      <cdr:nvSpPr>
        <cdr:cNvPr id="5" name="TextBox 1">
          <a:extLst xmlns:a="http://schemas.openxmlformats.org/drawingml/2006/main">
            <a:ext uri="{FF2B5EF4-FFF2-40B4-BE49-F238E27FC236}">
              <a16:creationId xmlns:a16="http://schemas.microsoft.com/office/drawing/2014/main" id="{238AE2E9-4F81-0EC3-F899-F241EDDACE81}"/>
            </a:ext>
          </a:extLst>
        </cdr:cNvPr>
        <cdr:cNvSpPr txBox="1"/>
      </cdr:nvSpPr>
      <cdr:spPr>
        <a:xfrm xmlns:a="http://schemas.openxmlformats.org/drawingml/2006/main">
          <a:off x="2753901" y="1187899"/>
          <a:ext cx="557554" cy="195609"/>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a:t>$6,0 M</a:t>
          </a:r>
        </a:p>
      </cdr:txBody>
    </cdr:sp>
  </cdr:relSizeAnchor>
  <cdr:relSizeAnchor xmlns:cdr="http://schemas.openxmlformats.org/drawingml/2006/chartDrawing">
    <cdr:from>
      <cdr:x>0.63413</cdr:x>
      <cdr:y>0.47088</cdr:y>
    </cdr:from>
    <cdr:to>
      <cdr:x>0.75614</cdr:x>
      <cdr:y>0.54137</cdr:y>
    </cdr:to>
    <cdr:sp macro="" textlink="">
      <cdr:nvSpPr>
        <cdr:cNvPr id="6" name="TextBox 1">
          <a:extLst xmlns:a="http://schemas.openxmlformats.org/drawingml/2006/main">
            <a:ext uri="{FF2B5EF4-FFF2-40B4-BE49-F238E27FC236}">
              <a16:creationId xmlns:a16="http://schemas.microsoft.com/office/drawing/2014/main" id="{CFF1B403-9148-1CD7-1B72-76DB5FF482AF}"/>
            </a:ext>
          </a:extLst>
        </cdr:cNvPr>
        <cdr:cNvSpPr txBox="1"/>
      </cdr:nvSpPr>
      <cdr:spPr>
        <a:xfrm xmlns:a="http://schemas.openxmlformats.org/drawingml/2006/main">
          <a:off x="2897813" y="1306788"/>
          <a:ext cx="557553" cy="195609"/>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a:t>$7,0 M</a:t>
          </a:r>
        </a:p>
      </cdr:txBody>
    </cdr:sp>
  </cdr:relSizeAnchor>
  <cdr:relSizeAnchor xmlns:cdr="http://schemas.openxmlformats.org/drawingml/2006/chartDrawing">
    <cdr:from>
      <cdr:x>0.37252</cdr:x>
      <cdr:y>0.79385</cdr:y>
    </cdr:from>
    <cdr:to>
      <cdr:x>0.49453</cdr:x>
      <cdr:y>0.86434</cdr:y>
    </cdr:to>
    <cdr:sp macro="" textlink="">
      <cdr:nvSpPr>
        <cdr:cNvPr id="7" name="TextBox 1">
          <a:extLst xmlns:a="http://schemas.openxmlformats.org/drawingml/2006/main">
            <a:ext uri="{FF2B5EF4-FFF2-40B4-BE49-F238E27FC236}">
              <a16:creationId xmlns:a16="http://schemas.microsoft.com/office/drawing/2014/main" id="{F811EA78-542F-4544-17BD-AEE07ABECD08}"/>
            </a:ext>
          </a:extLst>
        </cdr:cNvPr>
        <cdr:cNvSpPr txBox="1"/>
      </cdr:nvSpPr>
      <cdr:spPr>
        <a:xfrm xmlns:a="http://schemas.openxmlformats.org/drawingml/2006/main">
          <a:off x="1701800" y="2187714"/>
          <a:ext cx="557380" cy="194243"/>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a:t>$21,0 M</a:t>
          </a:r>
        </a:p>
      </cdr:txBody>
    </cdr:sp>
  </cdr:relSizeAnchor>
  <cdr:relSizeAnchor xmlns:cdr="http://schemas.openxmlformats.org/drawingml/2006/chartDrawing">
    <cdr:from>
      <cdr:x>0.22385</cdr:x>
      <cdr:y>0.38911</cdr:y>
    </cdr:from>
    <cdr:to>
      <cdr:x>0.34586</cdr:x>
      <cdr:y>0.4596</cdr:y>
    </cdr:to>
    <cdr:sp macro="" textlink="">
      <cdr:nvSpPr>
        <cdr:cNvPr id="8" name="TextBox 1">
          <a:extLst xmlns:a="http://schemas.openxmlformats.org/drawingml/2006/main">
            <a:ext uri="{FF2B5EF4-FFF2-40B4-BE49-F238E27FC236}">
              <a16:creationId xmlns:a16="http://schemas.microsoft.com/office/drawing/2014/main" id="{1AE650B4-8F38-E5B0-AD9C-07B5725DAFC0}"/>
            </a:ext>
          </a:extLst>
        </cdr:cNvPr>
        <cdr:cNvSpPr txBox="1"/>
      </cdr:nvSpPr>
      <cdr:spPr>
        <a:xfrm xmlns:a="http://schemas.openxmlformats.org/drawingml/2006/main">
          <a:off x="1022626" y="1072322"/>
          <a:ext cx="557380" cy="194243"/>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a:t>$30,8 M</a:t>
          </a:r>
        </a:p>
      </cdr:txBody>
    </cdr:sp>
  </cdr:relSizeAnchor>
  <cdr:relSizeAnchor xmlns:cdr="http://schemas.openxmlformats.org/drawingml/2006/chartDrawing">
    <cdr:from>
      <cdr:x>0.30091</cdr:x>
      <cdr:y>0.03876</cdr:y>
    </cdr:from>
    <cdr:to>
      <cdr:x>0.51962</cdr:x>
      <cdr:y>0.10524</cdr:y>
    </cdr:to>
    <cdr:sp macro="" textlink="">
      <cdr:nvSpPr>
        <cdr:cNvPr id="9" name="TextBox 1">
          <a:extLst xmlns:a="http://schemas.openxmlformats.org/drawingml/2006/main">
            <a:ext uri="{FF2B5EF4-FFF2-40B4-BE49-F238E27FC236}">
              <a16:creationId xmlns:a16="http://schemas.microsoft.com/office/drawing/2014/main" id="{B3228350-C15F-7FAE-10BE-4FBF32639ADE}"/>
            </a:ext>
          </a:extLst>
        </cdr:cNvPr>
        <cdr:cNvSpPr txBox="1"/>
      </cdr:nvSpPr>
      <cdr:spPr>
        <a:xfrm xmlns:a="http://schemas.openxmlformats.org/drawingml/2006/main">
          <a:off x="1375069" y="107566"/>
          <a:ext cx="999442" cy="18449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dirty="0"/>
            <a:t>Container Vessels</a:t>
          </a:r>
        </a:p>
      </cdr:txBody>
    </cdr:sp>
  </cdr:relSizeAnchor>
  <cdr:relSizeAnchor xmlns:cdr="http://schemas.openxmlformats.org/drawingml/2006/chartDrawing">
    <cdr:from>
      <cdr:x>0.30091</cdr:x>
      <cdr:y>0.08551</cdr:y>
    </cdr:from>
    <cdr:to>
      <cdr:x>0.51962</cdr:x>
      <cdr:y>0.15199</cdr:y>
    </cdr:to>
    <cdr:sp macro="" textlink="">
      <cdr:nvSpPr>
        <cdr:cNvPr id="17" name="TextBox 1">
          <a:extLst xmlns:a="http://schemas.openxmlformats.org/drawingml/2006/main">
            <a:ext uri="{FF2B5EF4-FFF2-40B4-BE49-F238E27FC236}">
              <a16:creationId xmlns:a16="http://schemas.microsoft.com/office/drawing/2014/main" id="{CB8C2DC8-57EB-CB01-3DD4-30C8320362D5}"/>
            </a:ext>
          </a:extLst>
        </cdr:cNvPr>
        <cdr:cNvSpPr txBox="1"/>
      </cdr:nvSpPr>
      <cdr:spPr>
        <a:xfrm xmlns:a="http://schemas.openxmlformats.org/drawingml/2006/main">
          <a:off x="1375069" y="237309"/>
          <a:ext cx="999442" cy="18449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dirty="0"/>
            <a:t>Bulk Vessels</a:t>
          </a:r>
        </a:p>
      </cdr:txBody>
    </cdr:sp>
  </cdr:relSizeAnchor>
  <cdr:relSizeAnchor xmlns:cdr="http://schemas.openxmlformats.org/drawingml/2006/chartDrawing">
    <cdr:from>
      <cdr:x>0.30091</cdr:x>
      <cdr:y>0.13283</cdr:y>
    </cdr:from>
    <cdr:to>
      <cdr:x>0.51962</cdr:x>
      <cdr:y>0.19931</cdr:y>
    </cdr:to>
    <cdr:sp macro="" textlink="">
      <cdr:nvSpPr>
        <cdr:cNvPr id="18" name="TextBox 1">
          <a:extLst xmlns:a="http://schemas.openxmlformats.org/drawingml/2006/main">
            <a:ext uri="{FF2B5EF4-FFF2-40B4-BE49-F238E27FC236}">
              <a16:creationId xmlns:a16="http://schemas.microsoft.com/office/drawing/2014/main" id="{0D0EEECA-3B5F-3A63-B241-069C795A5419}"/>
            </a:ext>
          </a:extLst>
        </cdr:cNvPr>
        <cdr:cNvSpPr txBox="1"/>
      </cdr:nvSpPr>
      <cdr:spPr>
        <a:xfrm xmlns:a="http://schemas.openxmlformats.org/drawingml/2006/main">
          <a:off x="1375069" y="368621"/>
          <a:ext cx="999442" cy="18449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dirty="0"/>
            <a:t>Gate Moves</a:t>
          </a:r>
        </a:p>
      </cdr:txBody>
    </cdr:sp>
  </cdr:relSizeAnchor>
  <cdr:relSizeAnchor xmlns:cdr="http://schemas.openxmlformats.org/drawingml/2006/chartDrawing">
    <cdr:from>
      <cdr:x>0.30091</cdr:x>
      <cdr:y>0.18431</cdr:y>
    </cdr:from>
    <cdr:to>
      <cdr:x>0.51962</cdr:x>
      <cdr:y>0.25079</cdr:y>
    </cdr:to>
    <cdr:sp macro="" textlink="">
      <cdr:nvSpPr>
        <cdr:cNvPr id="19" name="TextBox 1">
          <a:extLst xmlns:a="http://schemas.openxmlformats.org/drawingml/2006/main">
            <a:ext uri="{FF2B5EF4-FFF2-40B4-BE49-F238E27FC236}">
              <a16:creationId xmlns:a16="http://schemas.microsoft.com/office/drawing/2014/main" id="{137DB5CA-F26C-9B36-A7AF-59917F25D09F}"/>
            </a:ext>
          </a:extLst>
        </cdr:cNvPr>
        <cdr:cNvSpPr txBox="1"/>
      </cdr:nvSpPr>
      <cdr:spPr>
        <a:xfrm xmlns:a="http://schemas.openxmlformats.org/drawingml/2006/main">
          <a:off x="1375069" y="511496"/>
          <a:ext cx="999442" cy="18449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dirty="0"/>
            <a:t>Terminal Handling</a:t>
          </a:r>
        </a:p>
      </cdr:txBody>
    </cdr:sp>
  </cdr:relSizeAnchor>
  <cdr:relSizeAnchor xmlns:cdr="http://schemas.openxmlformats.org/drawingml/2006/chartDrawing">
    <cdr:from>
      <cdr:x>0.30091</cdr:x>
      <cdr:y>0.23465</cdr:y>
    </cdr:from>
    <cdr:to>
      <cdr:x>0.51962</cdr:x>
      <cdr:y>0.30113</cdr:y>
    </cdr:to>
    <cdr:sp macro="" textlink="">
      <cdr:nvSpPr>
        <cdr:cNvPr id="20" name="TextBox 1">
          <a:extLst xmlns:a="http://schemas.openxmlformats.org/drawingml/2006/main">
            <a:ext uri="{FF2B5EF4-FFF2-40B4-BE49-F238E27FC236}">
              <a16:creationId xmlns:a16="http://schemas.microsoft.com/office/drawing/2014/main" id="{4B727ABC-4C6F-0F54-AE9D-9911ED2A544B}"/>
            </a:ext>
          </a:extLst>
        </cdr:cNvPr>
        <cdr:cNvSpPr txBox="1"/>
      </cdr:nvSpPr>
      <cdr:spPr>
        <a:xfrm xmlns:a="http://schemas.openxmlformats.org/drawingml/2006/main">
          <a:off x="1375069" y="651196"/>
          <a:ext cx="999442" cy="18449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dirty="0"/>
            <a:t>Misc. Income</a:t>
          </a:r>
        </a:p>
      </cdr:txBody>
    </cdr:sp>
  </cdr:relSizeAnchor>
  <cdr:relSizeAnchor xmlns:cdr="http://schemas.openxmlformats.org/drawingml/2006/chartDrawing">
    <cdr:from>
      <cdr:x>0.30091</cdr:x>
      <cdr:y>0.27834</cdr:y>
    </cdr:from>
    <cdr:to>
      <cdr:x>0.51962</cdr:x>
      <cdr:y>0.34482</cdr:y>
    </cdr:to>
    <cdr:sp macro="" textlink="">
      <cdr:nvSpPr>
        <cdr:cNvPr id="21" name="TextBox 1">
          <a:extLst xmlns:a="http://schemas.openxmlformats.org/drawingml/2006/main">
            <a:ext uri="{FF2B5EF4-FFF2-40B4-BE49-F238E27FC236}">
              <a16:creationId xmlns:a16="http://schemas.microsoft.com/office/drawing/2014/main" id="{17703D26-5524-FF32-3074-A69A16C08734}"/>
            </a:ext>
          </a:extLst>
        </cdr:cNvPr>
        <cdr:cNvSpPr txBox="1"/>
      </cdr:nvSpPr>
      <cdr:spPr>
        <a:xfrm xmlns:a="http://schemas.openxmlformats.org/drawingml/2006/main">
          <a:off x="1375069" y="772456"/>
          <a:ext cx="999442" cy="18449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b="1" kern="1200" dirty="0"/>
            <a:t>Maritime Hub</a:t>
          </a:r>
        </a:p>
      </cdr:txBody>
    </cdr:sp>
  </cdr:relSizeAnchor>
  <cdr:relSizeAnchor xmlns:cdr="http://schemas.openxmlformats.org/drawingml/2006/chartDrawing">
    <cdr:from>
      <cdr:x>0.30091</cdr:x>
      <cdr:y>0.32754</cdr:y>
    </cdr:from>
    <cdr:to>
      <cdr:x>0.51962</cdr:x>
      <cdr:y>0.39402</cdr:y>
    </cdr:to>
    <cdr:sp macro="" textlink="">
      <cdr:nvSpPr>
        <cdr:cNvPr id="22" name="TextBox 1">
          <a:extLst xmlns:a="http://schemas.openxmlformats.org/drawingml/2006/main">
            <a:ext uri="{FF2B5EF4-FFF2-40B4-BE49-F238E27FC236}">
              <a16:creationId xmlns:a16="http://schemas.microsoft.com/office/drawing/2014/main" id="{D49CDF53-A5E0-34FD-FF3A-3398ADEC81A9}"/>
            </a:ext>
          </a:extLst>
        </cdr:cNvPr>
        <cdr:cNvSpPr txBox="1"/>
      </cdr:nvSpPr>
      <cdr:spPr>
        <a:xfrm xmlns:a="http://schemas.openxmlformats.org/drawingml/2006/main">
          <a:off x="1375069" y="908981"/>
          <a:ext cx="999442" cy="18449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800" kern="1200" dirty="0"/>
            <a:t>Pilotage</a:t>
          </a:r>
        </a:p>
      </cdr:txBody>
    </cdr:sp>
  </cdr:relSizeAnchor>
</c:userShapes>
</file>

<file path=ppt/media/hdphoto1.wdp>
</file>

<file path=ppt/media/hdphoto2.wdp>
</file>

<file path=ppt/media/hdphoto3.wdp>
</file>

<file path=ppt/media/hdphoto4.wdp>
</file>

<file path=ppt/media/hdphoto5.wdp>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7C6826-76AE-4E33-9203-BFA1506B9892}" type="datetimeFigureOut">
              <a:rPr lang="en-US" smtClean="0"/>
              <a:t>4/8/2025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62F77E-585B-465C-9A8E-9912B76D1717}" type="slidenum">
              <a:rPr lang="en-US" smtClean="0"/>
              <a:t>‹#›</a:t>
            </a:fld>
            <a:endParaRPr lang="en-US"/>
          </a:p>
        </p:txBody>
      </p:sp>
    </p:spTree>
    <p:extLst>
      <p:ext uri="{BB962C8B-B14F-4D97-AF65-F5344CB8AC3E}">
        <p14:creationId xmlns:p14="http://schemas.microsoft.com/office/powerpoint/2010/main" val="4279413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Hi everyone, welcome to our Xanadu ports development project</a:t>
            </a:r>
          </a:p>
          <a:p>
            <a:endParaRPr lang="en-US"/>
          </a:p>
          <a:p>
            <a:r>
              <a:rPr lang="en-US"/>
              <a:t>We are ME, and my name is Joseph.</a:t>
            </a:r>
          </a:p>
          <a:p>
            <a:endParaRPr lang="en-US"/>
          </a:p>
          <a:p>
            <a:r>
              <a:rPr lang="en-US"/>
              <a:t>The Port of the Future – Where Automation Meets Human Innovativeness. Imagine a port where cutting-edge automation and human expertise work in perfect harmony—where efficiency doesn’t mean compromise, but opportunity.</a:t>
            </a:r>
          </a:p>
          <a:p>
            <a:endParaRPr lang="en-US"/>
          </a:p>
          <a:p>
            <a:endParaRPr lang="en-US"/>
          </a:p>
        </p:txBody>
      </p:sp>
      <p:sp>
        <p:nvSpPr>
          <p:cNvPr id="4" name="Slide Number Placeholder 3"/>
          <p:cNvSpPr>
            <a:spLocks noGrp="1"/>
          </p:cNvSpPr>
          <p:nvPr>
            <p:ph type="sldNum" sz="quarter" idx="5"/>
          </p:nvPr>
        </p:nvSpPr>
        <p:spPr/>
        <p:txBody>
          <a:bodyPr/>
          <a:lstStyle/>
          <a:p>
            <a:fld id="{D562F77E-585B-465C-9A8E-9912B76D1717}" type="slidenum">
              <a:rPr lang="en-US" smtClean="0"/>
              <a:t>1</a:t>
            </a:fld>
            <a:endParaRPr lang="en-US"/>
          </a:p>
        </p:txBody>
      </p:sp>
    </p:spTree>
    <p:extLst>
      <p:ext uri="{BB962C8B-B14F-4D97-AF65-F5344CB8AC3E}">
        <p14:creationId xmlns:p14="http://schemas.microsoft.com/office/powerpoint/2010/main" val="2994212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when it comes to the energy requirements will be focusing renewable energy resources. One is solar and  wind while wind will be the main contributor. The two wind turbines will be installed will be producing 12 million kilowatt hours per year, which should give us 80 to 90% of the ports energy requirements. We also propose two future installations of wind turbines and a solar farm, which will allow us to provide shore power to the ships reducing  the carbon emissions of the ships when docked. Next well be talking about our waste water management system which also contributes to the energy production in the city.</a:t>
            </a:r>
          </a:p>
          <a:p>
            <a:endParaRPr lang="en-US"/>
          </a:p>
          <a:p>
            <a:endParaRPr lang="en-US"/>
          </a:p>
          <a:p>
            <a:pPr marL="171450" indent="-171450">
              <a:lnSpc>
                <a:spcPct val="90000"/>
              </a:lnSpc>
              <a:spcBef>
                <a:spcPts val="1000"/>
              </a:spcBef>
              <a:buFont typeface="Arial"/>
              <a:buChar char="•"/>
            </a:pPr>
            <a:r>
              <a:rPr lang="en-US"/>
              <a:t>Focus on in house renewables. </a:t>
            </a:r>
          </a:p>
          <a:p>
            <a:pPr marL="171450" indent="-171450">
              <a:lnSpc>
                <a:spcPct val="90000"/>
              </a:lnSpc>
              <a:spcBef>
                <a:spcPts val="1000"/>
              </a:spcBef>
              <a:buFont typeface="Arial"/>
              <a:buChar char="•"/>
            </a:pPr>
            <a:r>
              <a:rPr lang="en-US"/>
              <a:t>Solar panels to be installed on all </a:t>
            </a:r>
            <a:r>
              <a:rPr lang="en-US" err="1"/>
              <a:t>roofsurfaces</a:t>
            </a:r>
            <a:r>
              <a:rPr lang="en-US"/>
              <a:t> and future expansion of a </a:t>
            </a:r>
            <a:r>
              <a:rPr lang="en-US" err="1"/>
              <a:t>solarfarm</a:t>
            </a:r>
            <a:r>
              <a:rPr lang="en-US"/>
              <a:t>.</a:t>
            </a:r>
          </a:p>
          <a:p>
            <a:pPr marL="171450" indent="-171450">
              <a:lnSpc>
                <a:spcPct val="90000"/>
              </a:lnSpc>
              <a:spcBef>
                <a:spcPts val="1000"/>
              </a:spcBef>
              <a:buFont typeface="Arial"/>
              <a:buChar char="•"/>
            </a:pPr>
            <a:r>
              <a:rPr lang="en-US"/>
              <a:t>Installing 2 wind turbines with a </a:t>
            </a:r>
            <a:r>
              <a:rPr lang="en-US" err="1"/>
              <a:t>totalcapacity</a:t>
            </a:r>
            <a:r>
              <a:rPr lang="en-US"/>
              <a:t> of 4 – 6 MW. </a:t>
            </a:r>
          </a:p>
          <a:p>
            <a:pPr marL="628650" lvl="1" indent="-171450">
              <a:lnSpc>
                <a:spcPct val="90000"/>
              </a:lnSpc>
              <a:spcBef>
                <a:spcPts val="500"/>
              </a:spcBef>
              <a:buFont typeface="Courier New,monospace"/>
              <a:buChar char="o"/>
            </a:pPr>
            <a:r>
              <a:rPr lang="en-US"/>
              <a:t>Cost - 4 million USD</a:t>
            </a:r>
          </a:p>
          <a:p>
            <a:pPr marL="628650" lvl="1" indent="-171450">
              <a:lnSpc>
                <a:spcPct val="90000"/>
              </a:lnSpc>
              <a:spcBef>
                <a:spcPts val="500"/>
              </a:spcBef>
              <a:buFont typeface="Courier New,monospace"/>
              <a:buChar char="o"/>
            </a:pPr>
            <a:r>
              <a:rPr lang="en-US"/>
              <a:t>Covering majority of the port </a:t>
            </a:r>
            <a:r>
              <a:rPr lang="en-US" err="1"/>
              <a:t>powerconsumption</a:t>
            </a:r>
            <a:r>
              <a:rPr lang="en-US"/>
              <a:t>.</a:t>
            </a:r>
          </a:p>
          <a:p>
            <a:pPr marL="628650" lvl="1" indent="-171450">
              <a:lnSpc>
                <a:spcPct val="90000"/>
              </a:lnSpc>
              <a:spcBef>
                <a:spcPts val="500"/>
              </a:spcBef>
              <a:buFont typeface="Courier New,monospace"/>
              <a:buChar char="o"/>
            </a:pPr>
            <a:r>
              <a:rPr lang="en-US"/>
              <a:t>Excess will be sold to the grid and </a:t>
            </a:r>
            <a:r>
              <a:rPr lang="en-US" err="1"/>
              <a:t>ifpossible</a:t>
            </a:r>
            <a:r>
              <a:rPr lang="en-US"/>
              <a:t> stored as heat.</a:t>
            </a:r>
          </a:p>
          <a:p>
            <a:endParaRPr lang="en-US"/>
          </a:p>
          <a:p>
            <a:endParaRPr lang="en-US"/>
          </a:p>
        </p:txBody>
      </p:sp>
      <p:sp>
        <p:nvSpPr>
          <p:cNvPr id="4" name="Slide Number Placeholder 3"/>
          <p:cNvSpPr>
            <a:spLocks noGrp="1"/>
          </p:cNvSpPr>
          <p:nvPr>
            <p:ph type="sldNum" sz="quarter" idx="5"/>
          </p:nvPr>
        </p:nvSpPr>
        <p:spPr/>
        <p:txBody>
          <a:bodyPr/>
          <a:lstStyle/>
          <a:p>
            <a:fld id="{D562F77E-585B-465C-9A8E-9912B76D1717}" type="slidenum">
              <a:rPr lang="en-US" smtClean="0"/>
              <a:t>2</a:t>
            </a:fld>
            <a:endParaRPr lang="en-US"/>
          </a:p>
        </p:txBody>
      </p:sp>
    </p:spTree>
    <p:extLst>
      <p:ext uri="{BB962C8B-B14F-4D97-AF65-F5344CB8AC3E}">
        <p14:creationId xmlns:p14="http://schemas.microsoft.com/office/powerpoint/2010/main" val="3685725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it comes to the water was water treatment facilities, we have gone with an Expanded Granular Sludge Blanket bioreactor anaerobic system, which produces less greenhouse gases and also uses less electricity. And we get valuable by products such as methane and </a:t>
            </a:r>
            <a:r>
              <a:rPr lang="en-US" err="1"/>
              <a:t>sluge</a:t>
            </a:r>
            <a:r>
              <a:rPr lang="en-US"/>
              <a:t> cakes, the sludge cakes produced can be sold to the agricultural farms as manure and also methane then can be sold to the city to produce electricity as well.</a:t>
            </a:r>
          </a:p>
          <a:p>
            <a:endParaRPr lang="en-US"/>
          </a:p>
          <a:p>
            <a:endParaRPr lang="en-US"/>
          </a:p>
          <a:p>
            <a:pPr marL="171450" indent="-171450">
              <a:lnSpc>
                <a:spcPct val="90000"/>
              </a:lnSpc>
              <a:spcBef>
                <a:spcPts val="1000"/>
              </a:spcBef>
              <a:buFont typeface="Arial"/>
              <a:buChar char="•"/>
            </a:pPr>
            <a:r>
              <a:rPr lang="en-US"/>
              <a:t>Waste water treatment to be done using Expanded Granular </a:t>
            </a:r>
            <a:r>
              <a:rPr lang="en-US" err="1"/>
              <a:t>SludgeBlanket</a:t>
            </a:r>
            <a:r>
              <a:rPr lang="en-US"/>
              <a:t> (EGSB) bioreactor.</a:t>
            </a:r>
          </a:p>
          <a:p>
            <a:pPr marL="171450" indent="-171450">
              <a:lnSpc>
                <a:spcPct val="90000"/>
              </a:lnSpc>
              <a:spcBef>
                <a:spcPts val="1000"/>
              </a:spcBef>
              <a:buFont typeface="Arial"/>
              <a:buChar char="•"/>
            </a:pPr>
            <a:r>
              <a:rPr lang="en-US"/>
              <a:t>Solar energy will be utilized in </a:t>
            </a:r>
            <a:r>
              <a:rPr lang="en-US" err="1"/>
              <a:t>theprocess</a:t>
            </a:r>
            <a:r>
              <a:rPr lang="en-US"/>
              <a:t> as well.</a:t>
            </a:r>
          </a:p>
          <a:p>
            <a:pPr marL="628650" lvl="1" indent="-171450">
              <a:lnSpc>
                <a:spcPct val="90000"/>
              </a:lnSpc>
              <a:spcBef>
                <a:spcPts val="500"/>
              </a:spcBef>
              <a:buFont typeface="Courier New,monospace"/>
              <a:buChar char="o"/>
            </a:pPr>
            <a:r>
              <a:rPr lang="en-US"/>
              <a:t>Byproduct such as methane and sludge cakes can be sold to the </a:t>
            </a:r>
            <a:r>
              <a:rPr lang="en-US" err="1"/>
              <a:t>cityand</a:t>
            </a:r>
            <a:r>
              <a:rPr lang="en-US"/>
              <a:t> the agriculture sector as fuel </a:t>
            </a:r>
            <a:r>
              <a:rPr lang="en-US" err="1"/>
              <a:t>andmanure</a:t>
            </a:r>
            <a:r>
              <a:rPr lang="en-US"/>
              <a:t> respectively.</a:t>
            </a:r>
          </a:p>
          <a:p>
            <a:pPr marL="628650" lvl="1" indent="-171450">
              <a:lnSpc>
                <a:spcPct val="90000"/>
              </a:lnSpc>
              <a:spcBef>
                <a:spcPts val="500"/>
              </a:spcBef>
              <a:buFont typeface="Courier New,monospace"/>
              <a:buChar char="o"/>
            </a:pPr>
            <a:r>
              <a:rPr lang="en-US"/>
              <a:t>Cost – 2 million USD.</a:t>
            </a:r>
          </a:p>
          <a:p>
            <a:pPr marL="628650" lvl="1" indent="-171450">
              <a:lnSpc>
                <a:spcPct val="90000"/>
              </a:lnSpc>
              <a:spcBef>
                <a:spcPts val="500"/>
              </a:spcBef>
              <a:buFont typeface="Courier New,monospace"/>
              <a:buChar char="o"/>
            </a:pPr>
            <a:r>
              <a:rPr lang="en-US"/>
              <a:t>Possibility of handling </a:t>
            </a:r>
            <a:r>
              <a:rPr lang="en-US" err="1"/>
              <a:t>someagricultural</a:t>
            </a:r>
            <a:r>
              <a:rPr lang="en-US"/>
              <a:t> waste. </a:t>
            </a:r>
          </a:p>
          <a:p>
            <a:endParaRPr lang="en-US"/>
          </a:p>
        </p:txBody>
      </p:sp>
      <p:sp>
        <p:nvSpPr>
          <p:cNvPr id="4" name="Slide Number Placeholder 3"/>
          <p:cNvSpPr>
            <a:spLocks noGrp="1"/>
          </p:cNvSpPr>
          <p:nvPr>
            <p:ph type="sldNum" sz="quarter" idx="5"/>
          </p:nvPr>
        </p:nvSpPr>
        <p:spPr/>
        <p:txBody>
          <a:bodyPr/>
          <a:lstStyle/>
          <a:p>
            <a:fld id="{D562F77E-585B-465C-9A8E-9912B76D1717}" type="slidenum">
              <a:rPr lang="en-US" smtClean="0"/>
              <a:t>3</a:t>
            </a:fld>
            <a:endParaRPr lang="en-US"/>
          </a:p>
        </p:txBody>
      </p:sp>
    </p:spTree>
    <p:extLst>
      <p:ext uri="{BB962C8B-B14F-4D97-AF65-F5344CB8AC3E}">
        <p14:creationId xmlns:p14="http://schemas.microsoft.com/office/powerpoint/2010/main" val="2669563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solidFill>
                  <a:srgbClr val="3835CE"/>
                </a:solidFill>
                <a:ea typeface="+mn-lt"/>
                <a:cs typeface="+mn-lt"/>
              </a:rPr>
              <a:t>Thank you Joe. </a:t>
            </a:r>
            <a:r>
              <a:rPr lang="en-US">
                <a:solidFill>
                  <a:srgbClr val="3835CE"/>
                </a:solidFill>
              </a:rPr>
              <a:t>Automated vacuum mooring </a:t>
            </a:r>
            <a:r>
              <a:rPr lang="en-US" err="1">
                <a:solidFill>
                  <a:srgbClr val="3835CE"/>
                </a:solidFill>
              </a:rPr>
              <a:t>systemfacilitate</a:t>
            </a:r>
            <a:r>
              <a:rPr lang="en-US">
                <a:solidFill>
                  <a:srgbClr val="3835CE"/>
                </a:solidFill>
              </a:rPr>
              <a:t> and improve the </a:t>
            </a:r>
            <a:r>
              <a:rPr lang="en-US" err="1">
                <a:solidFill>
                  <a:srgbClr val="3835CE"/>
                </a:solidFill>
              </a:rPr>
              <a:t>dockingand</a:t>
            </a:r>
            <a:r>
              <a:rPr lang="en-US">
                <a:solidFill>
                  <a:srgbClr val="3835CE"/>
                </a:solidFill>
              </a:rPr>
              <a:t> mooring of vessels at </a:t>
            </a:r>
            <a:r>
              <a:rPr lang="en-US" err="1">
                <a:solidFill>
                  <a:srgbClr val="3835CE"/>
                </a:solidFill>
              </a:rPr>
              <a:t>terminalsor</a:t>
            </a:r>
            <a:r>
              <a:rPr lang="en-US">
                <a:solidFill>
                  <a:srgbClr val="3835CE"/>
                </a:solidFill>
              </a:rPr>
              <a:t> </a:t>
            </a:r>
            <a:r>
              <a:rPr lang="en-US" err="1">
                <a:solidFill>
                  <a:srgbClr val="3835CE"/>
                </a:solidFill>
              </a:rPr>
              <a:t>harbors.</a:t>
            </a:r>
            <a:r>
              <a:rPr lang="en-US" err="1">
                <a:solidFill>
                  <a:srgbClr val="3835CE"/>
                </a:solidFill>
                <a:ea typeface="+mn-lt"/>
                <a:cs typeface="+mn-lt"/>
              </a:rPr>
              <a:t>For</a:t>
            </a:r>
            <a:r>
              <a:rPr lang="en-US">
                <a:solidFill>
                  <a:srgbClr val="3835CE"/>
                </a:solidFill>
                <a:ea typeface="+mn-lt"/>
                <a:cs typeface="+mn-lt"/>
              </a:rPr>
              <a:t> dockworkers and ship crews, mooring has long involved the use of heavy lines, ropes, and tugboats, which may be time-consuming, dangerous, and labor-intensive.By employing suction units or vacuum pads mounted on the dockside to safely attach boats directly to the berth structure, vacuum mooring fully transforms this process.</a:t>
            </a:r>
            <a:endParaRPr lang="en-US"/>
          </a:p>
          <a:p>
            <a:endParaRPr lang="en-US"/>
          </a:p>
        </p:txBody>
      </p:sp>
      <p:sp>
        <p:nvSpPr>
          <p:cNvPr id="4" name="Slide Number Placeholder 3"/>
          <p:cNvSpPr>
            <a:spLocks noGrp="1"/>
          </p:cNvSpPr>
          <p:nvPr>
            <p:ph type="sldNum" sz="quarter" idx="5"/>
          </p:nvPr>
        </p:nvSpPr>
        <p:spPr/>
        <p:txBody>
          <a:bodyPr/>
          <a:lstStyle/>
          <a:p>
            <a:fld id="{D562F77E-585B-465C-9A8E-9912B76D1717}" type="slidenum">
              <a:rPr lang="en-US" smtClean="0"/>
              <a:t>4</a:t>
            </a:fld>
            <a:endParaRPr lang="en-US"/>
          </a:p>
        </p:txBody>
      </p:sp>
    </p:spTree>
    <p:extLst>
      <p:ext uri="{BB962C8B-B14F-4D97-AF65-F5344CB8AC3E}">
        <p14:creationId xmlns:p14="http://schemas.microsoft.com/office/powerpoint/2010/main" val="1830758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Automated Vacuum Mooring System offers a high-impact, cost-effective, and sustainable solution to modernize Xanadu Port’s berthing process. By combining operational efficiency with safety and environmental benefits, the system supports long-term growth while reinforcing the port’s reputation as a leader in smart maritime </a:t>
            </a:r>
            <a:r>
              <a:rPr lang="en-US" err="1"/>
              <a:t>infrastructure.Now</a:t>
            </a:r>
            <a:r>
              <a:rPr lang="en-US"/>
              <a:t> my teammate Farid will present</a:t>
            </a:r>
          </a:p>
        </p:txBody>
      </p:sp>
      <p:sp>
        <p:nvSpPr>
          <p:cNvPr id="4" name="Slide Number Placeholder 3"/>
          <p:cNvSpPr>
            <a:spLocks noGrp="1"/>
          </p:cNvSpPr>
          <p:nvPr>
            <p:ph type="sldNum" sz="quarter" idx="5"/>
          </p:nvPr>
        </p:nvSpPr>
        <p:spPr/>
        <p:txBody>
          <a:bodyPr/>
          <a:lstStyle/>
          <a:p>
            <a:fld id="{D562F77E-585B-465C-9A8E-9912B76D1717}" type="slidenum">
              <a:rPr lang="en-US" smtClean="0"/>
              <a:t>5</a:t>
            </a:fld>
            <a:endParaRPr lang="en-US"/>
          </a:p>
        </p:txBody>
      </p:sp>
    </p:spTree>
    <p:extLst>
      <p:ext uri="{BB962C8B-B14F-4D97-AF65-F5344CB8AC3E}">
        <p14:creationId xmlns:p14="http://schemas.microsoft.com/office/powerpoint/2010/main" val="1601289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562F77E-585B-465C-9A8E-9912B76D1717}" type="slidenum">
              <a:rPr lang="en-US" smtClean="0"/>
              <a:t>7</a:t>
            </a:fld>
            <a:endParaRPr lang="en-US"/>
          </a:p>
        </p:txBody>
      </p:sp>
    </p:spTree>
    <p:extLst>
      <p:ext uri="{BB962C8B-B14F-4D97-AF65-F5344CB8AC3E}">
        <p14:creationId xmlns:p14="http://schemas.microsoft.com/office/powerpoint/2010/main" val="249915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1ED433-17CF-6FEF-43DC-3A2B80E1B2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C2988B-3EFF-5B55-97D1-E0ED4EE357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EA9D36-E5A8-D0AF-8F05-28BE4933B1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Thank you, Farid.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I’m here to present Xanadu Port’s transformation into a leading maritime hub through smart port innovation. Our marketing plan focuses on three key initiatives: First, the Development Hub will position Xanadu as a pioneer in smart port education, attracting 10–20 regional ports annually for training, generating up to $1 million in revenue. Second, the Renewed Fish Market will draw 50,000 to 100,000 visitors yearly, boosting tourism and education. Third, these efforts will diversify revenue streams, increasing income by 3.4%, or $2.5 million annually, as shown in the chart. This positions Xanadu as a regional leader in maritime innovation.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Next, we move on to developing our supply chains.</a:t>
            </a:r>
          </a:p>
        </p:txBody>
      </p:sp>
      <p:sp>
        <p:nvSpPr>
          <p:cNvPr id="4" name="Slide Number Placeholder 3">
            <a:extLst>
              <a:ext uri="{FF2B5EF4-FFF2-40B4-BE49-F238E27FC236}">
                <a16:creationId xmlns:a16="http://schemas.microsoft.com/office/drawing/2014/main" id="{E59EAAFC-650B-FD77-1B7D-0494CEA243D9}"/>
              </a:ext>
            </a:extLst>
          </p:cNvPr>
          <p:cNvSpPr>
            <a:spLocks noGrp="1"/>
          </p:cNvSpPr>
          <p:nvPr>
            <p:ph type="sldNum" sz="quarter" idx="5"/>
          </p:nvPr>
        </p:nvSpPr>
        <p:spPr/>
        <p:txBody>
          <a:bodyPr/>
          <a:lstStyle/>
          <a:p>
            <a:fld id="{DECA02C2-69DA-4C76-B958-5C507EFCD30E}" type="slidenum">
              <a:rPr lang="en-US" smtClean="0"/>
              <a:t>8</a:t>
            </a:fld>
            <a:endParaRPr lang="en-US"/>
          </a:p>
        </p:txBody>
      </p:sp>
    </p:spTree>
    <p:extLst>
      <p:ext uri="{BB962C8B-B14F-4D97-AF65-F5344CB8AC3E}">
        <p14:creationId xmlns:p14="http://schemas.microsoft.com/office/powerpoint/2010/main" val="2422961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Hence, let’s explore how Xanadu Port can enhance efficiency with a rail-based supply chain and a bridge over the Xanadu River. Our analysis shows that shifting to a rail system will save $2.5 million annually in operation costs—a 13.7% reduction—as seen in the bar chart comparing truck and train costs. The $56.6 million investment offers a 20-year ROI, potentially shortening to 10–15 years with increased cargo throughput. Additionally, the bridge will unlock trade opportunities and improve logistics by providing direct river-crossing access, driving utopian growth. Together, these initiatives position Xanadu as a forward-looking maritime leader. And then we move on to the conclusion.</a:t>
            </a:r>
          </a:p>
          <a:p>
            <a:endParaRPr lang="en-US">
              <a:solidFill>
                <a:srgbClr val="F8FAFF"/>
              </a:solidFill>
            </a:endParaRPr>
          </a:p>
          <a:p>
            <a:endParaRPr lang="en-US">
              <a:solidFill>
                <a:srgbClr val="F8FAFF"/>
              </a:solidFill>
            </a:endParaRPr>
          </a:p>
        </p:txBody>
      </p:sp>
      <p:sp>
        <p:nvSpPr>
          <p:cNvPr id="4" name="Slide Number Placeholder 3"/>
          <p:cNvSpPr>
            <a:spLocks noGrp="1"/>
          </p:cNvSpPr>
          <p:nvPr>
            <p:ph type="sldNum" sz="quarter" idx="5"/>
          </p:nvPr>
        </p:nvSpPr>
        <p:spPr/>
        <p:txBody>
          <a:bodyPr/>
          <a:lstStyle/>
          <a:p>
            <a:fld id="{DECA02C2-69DA-4C76-B958-5C507EFCD30E}" type="slidenum">
              <a:rPr lang="en-US" smtClean="0"/>
              <a:t>9</a:t>
            </a:fld>
            <a:endParaRPr lang="en-US"/>
          </a:p>
        </p:txBody>
      </p:sp>
    </p:spTree>
    <p:extLst>
      <p:ext uri="{BB962C8B-B14F-4D97-AF65-F5344CB8AC3E}">
        <p14:creationId xmlns:p14="http://schemas.microsoft.com/office/powerpoint/2010/main" val="4226680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I’d like to emphasize that we’ve developed a comprehensive 3D model of the port to explore the full range of development opportunities within the site's realistic spatial constraints.</a:t>
            </a:r>
          </a:p>
          <a:p>
            <a:endParaRPr lang="en-US"/>
          </a:p>
          <a:p>
            <a:r>
              <a:rPr lang="en-US"/>
              <a:t>So just to go over what we have done.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a:t>We have created a green port with wind, solar and waste management.</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a:p>
          <a:p>
            <a:pPr marL="171450" indent="-171450">
              <a:buFontTx/>
              <a:buChar char="-"/>
            </a:pPr>
            <a:r>
              <a:rPr lang="en-US"/>
              <a:t>We have created a smart port by automating the gates, vehicles and mooring systems.</a:t>
            </a:r>
          </a:p>
          <a:p>
            <a:pPr marL="0" indent="0">
              <a:buFontTx/>
              <a:buNone/>
            </a:pPr>
            <a:endParaRPr lang="en-US"/>
          </a:p>
          <a:p>
            <a:pPr marL="171450" indent="-171450">
              <a:buFontTx/>
              <a:buChar char="-"/>
            </a:pPr>
            <a:r>
              <a:rPr lang="en-US"/>
              <a:t>We have created a maritime hub and developments for the supply chain of the port.</a:t>
            </a:r>
          </a:p>
          <a:p>
            <a:pPr marL="0" indent="0">
              <a:buFontTx/>
              <a:buNone/>
            </a:pPr>
            <a:endParaRPr lang="en-US"/>
          </a:p>
          <a:p>
            <a:endParaRPr lang="en-US"/>
          </a:p>
          <a:p>
            <a:r>
              <a:rPr lang="en-US"/>
              <a:t>Therefore, Xanadu port will become a green smart port, with a focus in quality first.</a:t>
            </a:r>
          </a:p>
          <a:p>
            <a:endParaRPr lang="en-US"/>
          </a:p>
          <a:p>
            <a:r>
              <a:rPr lang="en-US"/>
              <a:t>Thank you from the modern expedition group!</a:t>
            </a:r>
          </a:p>
        </p:txBody>
      </p:sp>
      <p:sp>
        <p:nvSpPr>
          <p:cNvPr id="4" name="Slide Number Placeholder 3"/>
          <p:cNvSpPr>
            <a:spLocks noGrp="1"/>
          </p:cNvSpPr>
          <p:nvPr>
            <p:ph type="sldNum" sz="quarter" idx="5"/>
          </p:nvPr>
        </p:nvSpPr>
        <p:spPr/>
        <p:txBody>
          <a:bodyPr/>
          <a:lstStyle/>
          <a:p>
            <a:fld id="{D562F77E-585B-465C-9A8E-9912B76D1717}" type="slidenum">
              <a:rPr lang="en-US" smtClean="0"/>
              <a:t>10</a:t>
            </a:fld>
            <a:endParaRPr lang="en-US"/>
          </a:p>
        </p:txBody>
      </p:sp>
    </p:spTree>
    <p:extLst>
      <p:ext uri="{BB962C8B-B14F-4D97-AF65-F5344CB8AC3E}">
        <p14:creationId xmlns:p14="http://schemas.microsoft.com/office/powerpoint/2010/main" val="26111136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627698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60139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20559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84880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610770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4/8/2025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362223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4/8/2025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00786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4/8/2025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286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7294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15882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8736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4/8/2025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42136577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diagramColors" Target="../diagrams/colors2.xml"/><Relationship Id="rId3" Type="http://schemas.openxmlformats.org/officeDocument/2006/relationships/image" Target="../media/image3.jpeg"/><Relationship Id="rId7" Type="http://schemas.openxmlformats.org/officeDocument/2006/relationships/diagramQuickStyle" Target="../diagrams/quickStyle1.xml"/><Relationship Id="rId12" Type="http://schemas.openxmlformats.org/officeDocument/2006/relationships/diagramQuickStyle" Target="../diagrams/quickStyle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Layout" Target="../diagrams/layout1.xml"/><Relationship Id="rId11" Type="http://schemas.openxmlformats.org/officeDocument/2006/relationships/diagramLayout" Target="../diagrams/layout2.xml"/><Relationship Id="rId5" Type="http://schemas.openxmlformats.org/officeDocument/2006/relationships/diagramData" Target="../diagrams/data1.xml"/><Relationship Id="rId15" Type="http://schemas.openxmlformats.org/officeDocument/2006/relationships/image" Target="../media/image2.png"/><Relationship Id="rId10" Type="http://schemas.openxmlformats.org/officeDocument/2006/relationships/diagramData" Target="../diagrams/data2.xml"/><Relationship Id="rId4" Type="http://schemas.openxmlformats.org/officeDocument/2006/relationships/image" Target="../media/image4.png"/><Relationship Id="rId9" Type="http://schemas.microsoft.com/office/2007/relationships/diagramDrawing" Target="../diagrams/drawing1.xml"/><Relationship Id="rId14" Type="http://schemas.microsoft.com/office/2007/relationships/diagramDrawing" Target="../diagrams/drawing2.xml"/></Relationships>
</file>

<file path=ppt/slides/_rels/slide3.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image" Target="../media/image5.png"/><Relationship Id="rId7" Type="http://schemas.openxmlformats.org/officeDocument/2006/relationships/diagramLayout" Target="../diagrams/layout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Data" Target="../diagrams/data3.xml"/><Relationship Id="rId5" Type="http://schemas.openxmlformats.org/officeDocument/2006/relationships/image" Target="../media/image2.png"/><Relationship Id="rId10" Type="http://schemas.microsoft.com/office/2007/relationships/diagramDrawing" Target="../diagrams/drawing3.xml"/><Relationship Id="rId4" Type="http://schemas.openxmlformats.org/officeDocument/2006/relationships/image" Target="../media/image6.jpeg"/><Relationship Id="rId9" Type="http://schemas.openxmlformats.org/officeDocument/2006/relationships/diagramColors" Target="../diagrams/colors3.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chart" Target="../charts/chart1.xml"/><Relationship Id="rId3" Type="http://schemas.openxmlformats.org/officeDocument/2006/relationships/image" Target="../media/image7.jpeg"/><Relationship Id="rId7" Type="http://schemas.openxmlformats.org/officeDocument/2006/relationships/image" Target="../media/image14.png"/><Relationship Id="rId12" Type="http://schemas.microsoft.com/office/2007/relationships/hdphoto" Target="../media/hdphoto4.wdp"/><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png"/><Relationship Id="rId11" Type="http://schemas.openxmlformats.org/officeDocument/2006/relationships/image" Target="../media/image16.png"/><Relationship Id="rId5" Type="http://schemas.microsoft.com/office/2007/relationships/hdphoto" Target="../media/hdphoto1.wdp"/><Relationship Id="rId10" Type="http://schemas.microsoft.com/office/2007/relationships/hdphoto" Target="../media/hdphoto3.wdp"/><Relationship Id="rId4" Type="http://schemas.openxmlformats.org/officeDocument/2006/relationships/image" Target="../media/image13.png"/><Relationship Id="rId9"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 name="Picture 4" descr="A large industrial area with containers and ships in the water&#10;&#10;AI-generated content may be incorrect.">
            <a:extLst>
              <a:ext uri="{FF2B5EF4-FFF2-40B4-BE49-F238E27FC236}">
                <a16:creationId xmlns:a16="http://schemas.microsoft.com/office/drawing/2014/main" id="{6F91920D-3C90-78D5-E031-194FCC80A95C}"/>
              </a:ext>
            </a:extLst>
          </p:cNvPr>
          <p:cNvPicPr>
            <a:picLocks noChangeAspect="1"/>
          </p:cNvPicPr>
          <p:nvPr/>
        </p:nvPicPr>
        <p:blipFill>
          <a:blip r:embed="rId3"/>
          <a:srcRect l="2266" r="2812" b="177"/>
          <a:stretch/>
        </p:blipFill>
        <p:spPr>
          <a:xfrm>
            <a:off x="0" y="-8790"/>
            <a:ext cx="12192004" cy="6866790"/>
          </a:xfrm>
          <a:prstGeom prst="rect">
            <a:avLst/>
          </a:prstGeom>
        </p:spPr>
      </p:pic>
      <p:sp>
        <p:nvSpPr>
          <p:cNvPr id="2" name="Title 1"/>
          <p:cNvSpPr>
            <a:spLocks noGrp="1"/>
          </p:cNvSpPr>
          <p:nvPr>
            <p:ph type="ctrTitle"/>
          </p:nvPr>
        </p:nvSpPr>
        <p:spPr>
          <a:xfrm>
            <a:off x="1524000" y="1122362"/>
            <a:ext cx="9286067" cy="2900518"/>
          </a:xfrm>
        </p:spPr>
        <p:txBody>
          <a:bodyPr>
            <a:normAutofit/>
          </a:bodyPr>
          <a:lstStyle/>
          <a:p>
            <a:r>
              <a:rPr lang="en-US">
                <a:ea typeface="+mj-lt"/>
                <a:cs typeface="+mj-lt"/>
              </a:rPr>
              <a:t>Intelligence Hunt Spring 2025</a:t>
            </a:r>
            <a:endParaRPr lang="en-US"/>
          </a:p>
        </p:txBody>
      </p:sp>
      <p:sp>
        <p:nvSpPr>
          <p:cNvPr id="3" name="Subtitle 2"/>
          <p:cNvSpPr>
            <a:spLocks noGrp="1"/>
          </p:cNvSpPr>
          <p:nvPr>
            <p:ph type="subTitle" idx="1"/>
          </p:nvPr>
        </p:nvSpPr>
        <p:spPr>
          <a:xfrm>
            <a:off x="1524000" y="4159404"/>
            <a:ext cx="9144000" cy="1098395"/>
          </a:xfrm>
        </p:spPr>
        <p:txBody>
          <a:bodyPr vert="horz" lIns="91440" tIns="45720" rIns="91440" bIns="45720" rtlCol="0" anchor="t">
            <a:normAutofit fontScale="92500" lnSpcReduction="20000"/>
          </a:bodyPr>
          <a:lstStyle/>
          <a:p>
            <a:r>
              <a:rPr lang="en-US">
                <a:solidFill>
                  <a:srgbClr val="FFFFFF"/>
                </a:solidFill>
              </a:rPr>
              <a:t>Xanadu Port Development Project</a:t>
            </a:r>
          </a:p>
          <a:p>
            <a:r>
              <a:rPr lang="en-US">
                <a:solidFill>
                  <a:srgbClr val="FFFFFF"/>
                </a:solidFill>
              </a:rPr>
              <a:t>Modern Expeditions</a:t>
            </a:r>
          </a:p>
          <a:p>
            <a:r>
              <a:rPr lang="en-US">
                <a:solidFill>
                  <a:srgbClr val="FFFFFF"/>
                </a:solidFill>
              </a:rPr>
              <a:t>(Reijo, Joseph, Surekha, Farid, Aaro)</a:t>
            </a:r>
            <a:endParaRPr lang="en-US"/>
          </a:p>
        </p:txBody>
      </p:sp>
      <p:pic>
        <p:nvPicPr>
          <p:cNvPr id="6" name="Picture 5" descr="A red and blue logo&#10;&#10;AI-generated content may be incorrect.">
            <a:extLst>
              <a:ext uri="{FF2B5EF4-FFF2-40B4-BE49-F238E27FC236}">
                <a16:creationId xmlns:a16="http://schemas.microsoft.com/office/drawing/2014/main" id="{76FACF3A-1735-E2C9-C9C5-C0FFA27ECC1E}"/>
              </a:ext>
            </a:extLst>
          </p:cNvPr>
          <p:cNvPicPr>
            <a:picLocks noChangeAspect="1"/>
          </p:cNvPicPr>
          <p:nvPr/>
        </p:nvPicPr>
        <p:blipFill>
          <a:blip r:embed="rId4"/>
          <a:stretch>
            <a:fillRect/>
          </a:stretch>
        </p:blipFill>
        <p:spPr>
          <a:xfrm>
            <a:off x="82296" y="5760266"/>
            <a:ext cx="2743198" cy="1015438"/>
          </a:xfrm>
          <a:prstGeom prst="rect">
            <a:avLst/>
          </a:prstGeom>
        </p:spPr>
      </p:pic>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2253"/>
    </mc:Choice>
    <mc:Fallback xmlns="">
      <p:transition spd="slow" advTm="2225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932E7"/>
        </a:solidFill>
        <a:effectLst/>
      </p:bgPr>
    </p:bg>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2ED8F347-1CBE-08BD-AB51-7156321CA9BF}"/>
              </a:ext>
            </a:extLst>
          </p:cNvPr>
          <p:cNvSpPr txBox="1">
            <a:spLocks/>
          </p:cNvSpPr>
          <p:nvPr/>
        </p:nvSpPr>
        <p:spPr>
          <a:xfrm>
            <a:off x="-316016" y="253155"/>
            <a:ext cx="3934288" cy="631747"/>
          </a:xfrm>
          <a:prstGeom prst="rect">
            <a:avLst/>
          </a:prstGeom>
        </p:spPr>
        <p:txBody>
          <a:bodyPr vert="horz" lIns="91440" tIns="45720" rIns="91440" bIns="45720" rtlCol="0" anchor="t">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chemeClr val="bg1"/>
                </a:solidFill>
              </a:rPr>
              <a:t>CONCLUSION</a:t>
            </a:r>
            <a:endParaRPr lang="en-US" sz="2800" dirty="0">
              <a:solidFill>
                <a:schemeClr val="bg1"/>
              </a:solidFill>
            </a:endParaRPr>
          </a:p>
        </p:txBody>
      </p:sp>
      <p:pic>
        <p:nvPicPr>
          <p:cNvPr id="4" name="Picture 3" descr="A blueprint of a factory&#10;&#10;AI-generated content may be incorrect.">
            <a:extLst>
              <a:ext uri="{FF2B5EF4-FFF2-40B4-BE49-F238E27FC236}">
                <a16:creationId xmlns:a16="http://schemas.microsoft.com/office/drawing/2014/main" id="{E71725C3-0384-506D-6F07-F6B64C135FAA}"/>
              </a:ext>
            </a:extLst>
          </p:cNvPr>
          <p:cNvPicPr>
            <a:picLocks noChangeAspect="1"/>
          </p:cNvPicPr>
          <p:nvPr/>
        </p:nvPicPr>
        <p:blipFill>
          <a:blip r:embed="rId3">
            <a:extLst>
              <a:ext uri="{28A0092B-C50C-407E-A947-70E740481C1C}">
                <a14:useLocalDpi xmlns:a14="http://schemas.microsoft.com/office/drawing/2010/main" val="0"/>
              </a:ext>
            </a:extLst>
          </a:blip>
          <a:srcRect l="4125" r="4407"/>
          <a:stretch/>
        </p:blipFill>
        <p:spPr>
          <a:xfrm>
            <a:off x="3254478" y="0"/>
            <a:ext cx="8937522" cy="6858000"/>
          </a:xfrm>
          <a:prstGeom prst="rect">
            <a:avLst/>
          </a:prstGeom>
        </p:spPr>
      </p:pic>
      <p:pic>
        <p:nvPicPr>
          <p:cNvPr id="6" name="Picture 5" descr="A red and blue logo&#10;&#10;AI-generated content may be incorrect.">
            <a:extLst>
              <a:ext uri="{FF2B5EF4-FFF2-40B4-BE49-F238E27FC236}">
                <a16:creationId xmlns:a16="http://schemas.microsoft.com/office/drawing/2014/main" id="{6091C442-6851-C709-F0D7-C93270B98010}"/>
              </a:ext>
            </a:extLst>
          </p:cNvPr>
          <p:cNvPicPr>
            <a:picLocks noChangeAspect="1"/>
          </p:cNvPicPr>
          <p:nvPr/>
        </p:nvPicPr>
        <p:blipFill>
          <a:blip r:embed="rId4">
            <a:duotone>
              <a:schemeClr val="accent4">
                <a:shade val="45000"/>
                <a:satMod val="135000"/>
              </a:schemeClr>
              <a:prstClr val="white"/>
            </a:duotone>
          </a:blip>
          <a:stretch>
            <a:fillRect/>
          </a:stretch>
        </p:blipFill>
        <p:spPr>
          <a:xfrm>
            <a:off x="88345" y="6039832"/>
            <a:ext cx="2743198" cy="1015438"/>
          </a:xfrm>
          <a:prstGeom prst="rect">
            <a:avLst/>
          </a:prstGeom>
        </p:spPr>
      </p:pic>
      <p:pic>
        <p:nvPicPr>
          <p:cNvPr id="7" name="Picture 6" descr="A qr code with a blue border&#10;&#10;AI-generated content may be incorrect.">
            <a:extLst>
              <a:ext uri="{FF2B5EF4-FFF2-40B4-BE49-F238E27FC236}">
                <a16:creationId xmlns:a16="http://schemas.microsoft.com/office/drawing/2014/main" id="{AB92BD24-28B9-E085-74E0-8EC2FBEE439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1533" y="2068285"/>
            <a:ext cx="2808906" cy="3276599"/>
          </a:xfrm>
          <a:prstGeom prst="rect">
            <a:avLst/>
          </a:prstGeom>
          <a:effectLst>
            <a:softEdge rad="63500"/>
          </a:effectLst>
        </p:spPr>
      </p:pic>
    </p:spTree>
    <p:extLst>
      <p:ext uri="{BB962C8B-B14F-4D97-AF65-F5344CB8AC3E}">
        <p14:creationId xmlns:p14="http://schemas.microsoft.com/office/powerpoint/2010/main" val="578938745"/>
      </p:ext>
    </p:extLst>
  </p:cSld>
  <p:clrMapOvr>
    <a:masterClrMapping/>
  </p:clrMapOvr>
  <mc:AlternateContent xmlns:mc="http://schemas.openxmlformats.org/markup-compatibility/2006" xmlns:p14="http://schemas.microsoft.com/office/powerpoint/2010/main">
    <mc:Choice Requires="p14">
      <p:transition spd="slow" p14:dur="2000" advTm="39883"/>
    </mc:Choice>
    <mc:Fallback xmlns="">
      <p:transition spd="slow" advTm="3988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9AEAE62-6F5A-D3BC-AA09-CEECE48882C9}"/>
              </a:ext>
            </a:extLst>
          </p:cNvPr>
          <p:cNvPicPr>
            <a:picLocks noChangeAspect="1"/>
          </p:cNvPicPr>
          <p:nvPr/>
        </p:nvPicPr>
        <p:blipFill>
          <a:blip r:embed="rId3"/>
          <a:stretch>
            <a:fillRect/>
          </a:stretch>
        </p:blipFill>
        <p:spPr>
          <a:xfrm>
            <a:off x="0" y="6057899"/>
            <a:ext cx="12192000" cy="838200"/>
          </a:xfrm>
          <a:prstGeom prst="rect">
            <a:avLst/>
          </a:prstGeom>
        </p:spPr>
      </p:pic>
      <p:sp>
        <p:nvSpPr>
          <p:cNvPr id="2" name="Title 1">
            <a:extLst>
              <a:ext uri="{FF2B5EF4-FFF2-40B4-BE49-F238E27FC236}">
                <a16:creationId xmlns:a16="http://schemas.microsoft.com/office/drawing/2014/main" id="{00717C88-0538-2298-1D9B-C64ACF57CF28}"/>
              </a:ext>
            </a:extLst>
          </p:cNvPr>
          <p:cNvSpPr>
            <a:spLocks noGrp="1"/>
          </p:cNvSpPr>
          <p:nvPr>
            <p:ph type="title"/>
          </p:nvPr>
        </p:nvSpPr>
        <p:spPr>
          <a:xfrm>
            <a:off x="0" y="202931"/>
            <a:ext cx="8415863" cy="715466"/>
          </a:xfrm>
        </p:spPr>
        <p:txBody>
          <a:bodyPr anchor="ctr">
            <a:normAutofit fontScale="90000"/>
          </a:bodyPr>
          <a:lstStyle/>
          <a:p>
            <a:r>
              <a:rPr lang="en-US" sz="4000">
                <a:solidFill>
                  <a:srgbClr val="191686"/>
                </a:solidFill>
                <a:ea typeface="+mj-lt"/>
                <a:cs typeface="+mj-lt"/>
              </a:rPr>
              <a:t>Achieving Carbon Neutral Energy Production </a:t>
            </a:r>
            <a:endParaRPr lang="en-US" sz="4000">
              <a:solidFill>
                <a:srgbClr val="191686"/>
              </a:solidFill>
            </a:endParaRPr>
          </a:p>
        </p:txBody>
      </p:sp>
      <p:pic>
        <p:nvPicPr>
          <p:cNvPr id="4" name="Picture 3" descr="A wind turbines and buildings&#10;&#10;AI-generated content may be incorrect.">
            <a:extLst>
              <a:ext uri="{FF2B5EF4-FFF2-40B4-BE49-F238E27FC236}">
                <a16:creationId xmlns:a16="http://schemas.microsoft.com/office/drawing/2014/main" id="{8EF87CC1-C108-EEE7-594F-76B6395C22E4}"/>
              </a:ext>
            </a:extLst>
          </p:cNvPr>
          <p:cNvPicPr>
            <a:picLocks noChangeAspect="1"/>
          </p:cNvPicPr>
          <p:nvPr/>
        </p:nvPicPr>
        <p:blipFill>
          <a:blip r:embed="rId4"/>
          <a:stretch>
            <a:fillRect/>
          </a:stretch>
        </p:blipFill>
        <p:spPr>
          <a:xfrm>
            <a:off x="6107413" y="3422391"/>
            <a:ext cx="2204141" cy="2171000"/>
          </a:xfrm>
          <a:prstGeom prst="rect">
            <a:avLst/>
          </a:prstGeom>
        </p:spPr>
      </p:pic>
      <p:sp>
        <p:nvSpPr>
          <p:cNvPr id="6" name="TextBox 5">
            <a:extLst>
              <a:ext uri="{FF2B5EF4-FFF2-40B4-BE49-F238E27FC236}">
                <a16:creationId xmlns:a16="http://schemas.microsoft.com/office/drawing/2014/main" id="{4DA7DF67-B673-1CE0-B86D-589049955535}"/>
              </a:ext>
            </a:extLst>
          </p:cNvPr>
          <p:cNvSpPr txBox="1"/>
          <p:nvPr/>
        </p:nvSpPr>
        <p:spPr>
          <a:xfrm>
            <a:off x="504735" y="2665145"/>
            <a:ext cx="396545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tx2">
                    <a:lumMod val="76000"/>
                    <a:lumOff val="24000"/>
                  </a:schemeClr>
                </a:solidFill>
              </a:rPr>
              <a:t>2 Wind turbines + solar panels on unused surfaces supported by the grid.</a:t>
            </a:r>
          </a:p>
        </p:txBody>
      </p:sp>
      <p:graphicFrame>
        <p:nvGraphicFramePr>
          <p:cNvPr id="8" name="Diagram 7">
            <a:extLst>
              <a:ext uri="{FF2B5EF4-FFF2-40B4-BE49-F238E27FC236}">
                <a16:creationId xmlns:a16="http://schemas.microsoft.com/office/drawing/2014/main" id="{293D5C66-4A92-847E-7957-B861F9872F4D}"/>
              </a:ext>
            </a:extLst>
          </p:cNvPr>
          <p:cNvGraphicFramePr/>
          <p:nvPr>
            <p:extLst>
              <p:ext uri="{D42A27DB-BD31-4B8C-83A1-F6EECF244321}">
                <p14:modId xmlns:p14="http://schemas.microsoft.com/office/powerpoint/2010/main" val="3454463834"/>
              </p:ext>
            </p:extLst>
          </p:nvPr>
        </p:nvGraphicFramePr>
        <p:xfrm>
          <a:off x="429491" y="3720466"/>
          <a:ext cx="3172693" cy="217516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231" name="Diagram 230">
            <a:extLst>
              <a:ext uri="{FF2B5EF4-FFF2-40B4-BE49-F238E27FC236}">
                <a16:creationId xmlns:a16="http://schemas.microsoft.com/office/drawing/2014/main" id="{76E792F8-1E92-0EA9-F958-C460A6EF98F4}"/>
              </a:ext>
            </a:extLst>
          </p:cNvPr>
          <p:cNvGraphicFramePr/>
          <p:nvPr>
            <p:extLst>
              <p:ext uri="{D42A27DB-BD31-4B8C-83A1-F6EECF244321}">
                <p14:modId xmlns:p14="http://schemas.microsoft.com/office/powerpoint/2010/main" val="764824610"/>
              </p:ext>
            </p:extLst>
          </p:nvPr>
        </p:nvGraphicFramePr>
        <p:xfrm>
          <a:off x="6111683" y="4027882"/>
          <a:ext cx="3877444" cy="2891156"/>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606" name="TextBox 605">
            <a:extLst>
              <a:ext uri="{FF2B5EF4-FFF2-40B4-BE49-F238E27FC236}">
                <a16:creationId xmlns:a16="http://schemas.microsoft.com/office/drawing/2014/main" id="{11189FE8-1D10-82A8-0C8C-D26FEB9D650A}"/>
              </a:ext>
            </a:extLst>
          </p:cNvPr>
          <p:cNvSpPr txBox="1"/>
          <p:nvPr/>
        </p:nvSpPr>
        <p:spPr>
          <a:xfrm>
            <a:off x="623162" y="1906144"/>
            <a:ext cx="3244111" cy="76978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07" name="TextBox 606">
            <a:extLst>
              <a:ext uri="{FF2B5EF4-FFF2-40B4-BE49-F238E27FC236}">
                <a16:creationId xmlns:a16="http://schemas.microsoft.com/office/drawing/2014/main" id="{FE1D465F-8349-0D2B-36D5-1C129A759867}"/>
              </a:ext>
            </a:extLst>
          </p:cNvPr>
          <p:cNvSpPr txBox="1"/>
          <p:nvPr/>
        </p:nvSpPr>
        <p:spPr>
          <a:xfrm>
            <a:off x="510667" y="2043115"/>
            <a:ext cx="302812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chemeClr val="tx2">
                    <a:lumMod val="76000"/>
                    <a:lumOff val="24000"/>
                  </a:schemeClr>
                </a:solidFill>
                <a:ea typeface="+mn-lt"/>
                <a:cs typeface="+mn-lt"/>
              </a:rPr>
              <a:t>Current Priorities</a:t>
            </a:r>
            <a:endParaRPr lang="en-US" sz="2400" b="1">
              <a:solidFill>
                <a:schemeClr val="tx2">
                  <a:lumMod val="76000"/>
                  <a:lumOff val="24000"/>
                </a:schemeClr>
              </a:solidFill>
            </a:endParaRPr>
          </a:p>
        </p:txBody>
      </p:sp>
      <p:sp>
        <p:nvSpPr>
          <p:cNvPr id="620" name="TextBox 619">
            <a:extLst>
              <a:ext uri="{FF2B5EF4-FFF2-40B4-BE49-F238E27FC236}">
                <a16:creationId xmlns:a16="http://schemas.microsoft.com/office/drawing/2014/main" id="{B39C2995-368A-3E01-7FDD-9C353560335E}"/>
              </a:ext>
            </a:extLst>
          </p:cNvPr>
          <p:cNvSpPr txBox="1"/>
          <p:nvPr/>
        </p:nvSpPr>
        <p:spPr>
          <a:xfrm>
            <a:off x="6096583" y="2041134"/>
            <a:ext cx="384894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chemeClr val="tx2">
                    <a:lumMod val="76000"/>
                    <a:lumOff val="24000"/>
                  </a:schemeClr>
                </a:solidFill>
                <a:ea typeface="+mn-lt"/>
                <a:cs typeface="+mn-lt"/>
              </a:rPr>
              <a:t>Future Opportunities</a:t>
            </a:r>
            <a:endParaRPr lang="en-US" sz="2400" b="1">
              <a:solidFill>
                <a:schemeClr val="tx2">
                  <a:lumMod val="76000"/>
                  <a:lumOff val="24000"/>
                </a:schemeClr>
              </a:solidFill>
            </a:endParaRPr>
          </a:p>
        </p:txBody>
      </p:sp>
      <p:sp>
        <p:nvSpPr>
          <p:cNvPr id="672" name="TextBox 671">
            <a:extLst>
              <a:ext uri="{FF2B5EF4-FFF2-40B4-BE49-F238E27FC236}">
                <a16:creationId xmlns:a16="http://schemas.microsoft.com/office/drawing/2014/main" id="{4BC32B40-9607-AC02-EDCC-15C259D3A390}"/>
              </a:ext>
            </a:extLst>
          </p:cNvPr>
          <p:cNvSpPr txBox="1"/>
          <p:nvPr/>
        </p:nvSpPr>
        <p:spPr>
          <a:xfrm>
            <a:off x="6101304" y="2671460"/>
            <a:ext cx="434381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tx2">
                    <a:lumMod val="76000"/>
                    <a:lumOff val="24000"/>
                  </a:schemeClr>
                </a:solidFill>
              </a:rPr>
              <a:t>Providing shore power to ship will reduce emissions by the vessels at the port.</a:t>
            </a:r>
          </a:p>
        </p:txBody>
      </p:sp>
      <p:sp>
        <p:nvSpPr>
          <p:cNvPr id="706" name="TextBox 705">
            <a:extLst>
              <a:ext uri="{FF2B5EF4-FFF2-40B4-BE49-F238E27FC236}">
                <a16:creationId xmlns:a16="http://schemas.microsoft.com/office/drawing/2014/main" id="{6F48034F-98E9-C8A6-71B5-328585F3DD63}"/>
              </a:ext>
            </a:extLst>
          </p:cNvPr>
          <p:cNvSpPr txBox="1"/>
          <p:nvPr/>
        </p:nvSpPr>
        <p:spPr>
          <a:xfrm>
            <a:off x="0" y="629526"/>
            <a:ext cx="766264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chemeClr val="tx2">
                    <a:lumMod val="76000"/>
                    <a:lumOff val="24000"/>
                  </a:schemeClr>
                </a:solidFill>
              </a:rPr>
              <a:t>Renewable energy-based production plan</a:t>
            </a:r>
          </a:p>
        </p:txBody>
      </p:sp>
      <p:pic>
        <p:nvPicPr>
          <p:cNvPr id="27" name="Picture 26" descr="A red and blue logo&#10;&#10;AI-generated content may be incorrect.">
            <a:extLst>
              <a:ext uri="{FF2B5EF4-FFF2-40B4-BE49-F238E27FC236}">
                <a16:creationId xmlns:a16="http://schemas.microsoft.com/office/drawing/2014/main" id="{C54059AB-1BD2-597D-9D89-2E2E2D7C6749}"/>
              </a:ext>
            </a:extLst>
          </p:cNvPr>
          <p:cNvPicPr>
            <a:picLocks noChangeAspect="1"/>
          </p:cNvPicPr>
          <p:nvPr/>
        </p:nvPicPr>
        <p:blipFill>
          <a:blip r:embed="rId15"/>
          <a:stretch>
            <a:fillRect/>
          </a:stretch>
        </p:blipFill>
        <p:spPr>
          <a:xfrm>
            <a:off x="9291610" y="4731"/>
            <a:ext cx="2743198" cy="1015438"/>
          </a:xfrm>
          <a:prstGeom prst="rect">
            <a:avLst/>
          </a:prstGeom>
        </p:spPr>
      </p:pic>
    </p:spTree>
    <p:extLst>
      <p:ext uri="{BB962C8B-B14F-4D97-AF65-F5344CB8AC3E}">
        <p14:creationId xmlns:p14="http://schemas.microsoft.com/office/powerpoint/2010/main" val="3578302577"/>
      </p:ext>
    </p:extLst>
  </p:cSld>
  <p:clrMapOvr>
    <a:masterClrMapping/>
  </p:clrMapOvr>
  <mc:AlternateContent xmlns:mc="http://schemas.openxmlformats.org/markup-compatibility/2006" xmlns:p14="http://schemas.microsoft.com/office/powerpoint/2010/main">
    <mc:Choice Requires="p14">
      <p:transition spd="slow" p14:dur="2000" advTm="24035"/>
    </mc:Choice>
    <mc:Fallback xmlns="">
      <p:transition spd="slow" advTm="2403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4C7BBE-2AB1-774B-7A13-D98DADA67B43}"/>
              </a:ext>
            </a:extLst>
          </p:cNvPr>
          <p:cNvSpPr>
            <a:spLocks noGrp="1"/>
          </p:cNvSpPr>
          <p:nvPr>
            <p:ph idx="1"/>
          </p:nvPr>
        </p:nvSpPr>
        <p:spPr>
          <a:xfrm>
            <a:off x="324737" y="527463"/>
            <a:ext cx="9842038" cy="637758"/>
          </a:xfrm>
        </p:spPr>
        <p:txBody>
          <a:bodyPr vert="horz" lIns="91440" tIns="45720" rIns="91440" bIns="45720" rtlCol="0" anchor="t">
            <a:normAutofit fontScale="92500" lnSpcReduction="10000"/>
          </a:bodyPr>
          <a:lstStyle/>
          <a:p>
            <a:pPr marL="0" indent="0">
              <a:buNone/>
            </a:pPr>
            <a:r>
              <a:rPr lang="en-US" sz="4800">
                <a:solidFill>
                  <a:srgbClr val="191686"/>
                </a:solidFill>
              </a:rPr>
              <a:t>No Water Wasted Factory.</a:t>
            </a:r>
          </a:p>
          <a:p>
            <a:endParaRPr lang="en-US" sz="2000">
              <a:solidFill>
                <a:srgbClr val="3835CE"/>
              </a:solidFill>
            </a:endParaRPr>
          </a:p>
        </p:txBody>
      </p:sp>
      <p:pic>
        <p:nvPicPr>
          <p:cNvPr id="2" name="Picture 1" descr="A white and blue device&#10;&#10;AI-generated content may be incorrect.">
            <a:extLst>
              <a:ext uri="{FF2B5EF4-FFF2-40B4-BE49-F238E27FC236}">
                <a16:creationId xmlns:a16="http://schemas.microsoft.com/office/drawing/2014/main" id="{E63DA049-7431-24B0-9336-D7910AA0E725}"/>
              </a:ext>
            </a:extLst>
          </p:cNvPr>
          <p:cNvPicPr>
            <a:picLocks noChangeAspect="1"/>
          </p:cNvPicPr>
          <p:nvPr/>
        </p:nvPicPr>
        <p:blipFill>
          <a:blip r:embed="rId3"/>
          <a:stretch>
            <a:fillRect/>
          </a:stretch>
        </p:blipFill>
        <p:spPr>
          <a:xfrm>
            <a:off x="145770" y="2765630"/>
            <a:ext cx="4555456" cy="3045471"/>
          </a:xfrm>
          <a:prstGeom prst="rect">
            <a:avLst/>
          </a:prstGeom>
        </p:spPr>
      </p:pic>
      <p:pic>
        <p:nvPicPr>
          <p:cNvPr id="4" name="Picture 3">
            <a:extLst>
              <a:ext uri="{FF2B5EF4-FFF2-40B4-BE49-F238E27FC236}">
                <a16:creationId xmlns:a16="http://schemas.microsoft.com/office/drawing/2014/main" id="{07899C50-AFD8-2093-8B77-909A26A8C2F5}"/>
              </a:ext>
            </a:extLst>
          </p:cNvPr>
          <p:cNvPicPr>
            <a:picLocks noChangeAspect="1"/>
          </p:cNvPicPr>
          <p:nvPr/>
        </p:nvPicPr>
        <p:blipFill>
          <a:blip r:embed="rId4"/>
          <a:stretch>
            <a:fillRect/>
          </a:stretch>
        </p:blipFill>
        <p:spPr>
          <a:xfrm>
            <a:off x="0" y="5918296"/>
            <a:ext cx="12192000" cy="944880"/>
          </a:xfrm>
          <a:prstGeom prst="rect">
            <a:avLst/>
          </a:prstGeom>
        </p:spPr>
      </p:pic>
      <p:pic>
        <p:nvPicPr>
          <p:cNvPr id="6" name="Picture 5" descr="A red and blue logo&#10;&#10;AI-generated content may be incorrect.">
            <a:extLst>
              <a:ext uri="{FF2B5EF4-FFF2-40B4-BE49-F238E27FC236}">
                <a16:creationId xmlns:a16="http://schemas.microsoft.com/office/drawing/2014/main" id="{924E5D3B-CAF8-DB7D-9830-16C1DB8C39AF}"/>
              </a:ext>
            </a:extLst>
          </p:cNvPr>
          <p:cNvPicPr>
            <a:picLocks noChangeAspect="1"/>
          </p:cNvPicPr>
          <p:nvPr/>
        </p:nvPicPr>
        <p:blipFill>
          <a:blip r:embed="rId5"/>
          <a:stretch>
            <a:fillRect/>
          </a:stretch>
        </p:blipFill>
        <p:spPr>
          <a:xfrm>
            <a:off x="9291610" y="4731"/>
            <a:ext cx="2743198" cy="1015438"/>
          </a:xfrm>
          <a:prstGeom prst="rect">
            <a:avLst/>
          </a:prstGeom>
        </p:spPr>
      </p:pic>
      <p:sp>
        <p:nvSpPr>
          <p:cNvPr id="7" name="TextBox 6">
            <a:extLst>
              <a:ext uri="{FF2B5EF4-FFF2-40B4-BE49-F238E27FC236}">
                <a16:creationId xmlns:a16="http://schemas.microsoft.com/office/drawing/2014/main" id="{AB5E447F-7C5D-B86F-0BC2-C0127848689F}"/>
              </a:ext>
            </a:extLst>
          </p:cNvPr>
          <p:cNvSpPr txBox="1"/>
          <p:nvPr/>
        </p:nvSpPr>
        <p:spPr>
          <a:xfrm>
            <a:off x="368401" y="1174966"/>
            <a:ext cx="681897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chemeClr val="tx2">
                    <a:lumMod val="76000"/>
                    <a:lumOff val="24000"/>
                  </a:schemeClr>
                </a:solidFill>
              </a:rPr>
              <a:t>Producing a carbon neutral energy source and food for the plants</a:t>
            </a:r>
          </a:p>
        </p:txBody>
      </p:sp>
      <p:graphicFrame>
        <p:nvGraphicFramePr>
          <p:cNvPr id="8" name="Diagram 7">
            <a:extLst>
              <a:ext uri="{FF2B5EF4-FFF2-40B4-BE49-F238E27FC236}">
                <a16:creationId xmlns:a16="http://schemas.microsoft.com/office/drawing/2014/main" id="{014FAA51-5FCF-3E5A-971E-518EE96630BB}"/>
              </a:ext>
            </a:extLst>
          </p:cNvPr>
          <p:cNvGraphicFramePr/>
          <p:nvPr>
            <p:extLst>
              <p:ext uri="{D42A27DB-BD31-4B8C-83A1-F6EECF244321}">
                <p14:modId xmlns:p14="http://schemas.microsoft.com/office/powerpoint/2010/main" val="796534946"/>
              </p:ext>
            </p:extLst>
          </p:nvPr>
        </p:nvGraphicFramePr>
        <p:xfrm>
          <a:off x="7402286" y="2133600"/>
          <a:ext cx="4572000" cy="36576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533" name="TextBox 1532">
            <a:extLst>
              <a:ext uri="{FF2B5EF4-FFF2-40B4-BE49-F238E27FC236}">
                <a16:creationId xmlns:a16="http://schemas.microsoft.com/office/drawing/2014/main" id="{20CF76D6-B09B-5B38-CC2D-3303CCE3DDF2}"/>
              </a:ext>
            </a:extLst>
          </p:cNvPr>
          <p:cNvSpPr txBox="1"/>
          <p:nvPr/>
        </p:nvSpPr>
        <p:spPr>
          <a:xfrm>
            <a:off x="7630803" y="3635503"/>
            <a:ext cx="124552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Anaerobic treatment</a:t>
            </a:r>
          </a:p>
        </p:txBody>
      </p:sp>
      <p:sp>
        <p:nvSpPr>
          <p:cNvPr id="1660" name="Arrow: Right 1659">
            <a:extLst>
              <a:ext uri="{FF2B5EF4-FFF2-40B4-BE49-F238E27FC236}">
                <a16:creationId xmlns:a16="http://schemas.microsoft.com/office/drawing/2014/main" id="{36D959DB-DEF7-52A4-D190-0EAA9E6C1BD7}"/>
              </a:ext>
            </a:extLst>
          </p:cNvPr>
          <p:cNvSpPr/>
          <p:nvPr/>
        </p:nvSpPr>
        <p:spPr>
          <a:xfrm>
            <a:off x="4798649" y="3392442"/>
            <a:ext cx="2590962" cy="1145762"/>
          </a:xfrm>
          <a:prstGeom prst="rightArrow">
            <a:avLst/>
          </a:prstGeom>
          <a:solidFill>
            <a:schemeClr val="tx2">
              <a:lumMod val="50000"/>
              <a:lumOff val="50000"/>
            </a:schemeClr>
          </a:solid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9" name="TextBox 1588">
            <a:extLst>
              <a:ext uri="{FF2B5EF4-FFF2-40B4-BE49-F238E27FC236}">
                <a16:creationId xmlns:a16="http://schemas.microsoft.com/office/drawing/2014/main" id="{EA83DF69-FD67-3B5B-81A0-6747F6D13AEE}"/>
              </a:ext>
            </a:extLst>
          </p:cNvPr>
          <p:cNvSpPr txBox="1"/>
          <p:nvPr/>
        </p:nvSpPr>
        <p:spPr>
          <a:xfrm>
            <a:off x="4972496" y="3640864"/>
            <a:ext cx="197250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accent1"/>
                </a:solidFill>
              </a:rPr>
              <a:t>Powered by renewables</a:t>
            </a:r>
          </a:p>
        </p:txBody>
      </p:sp>
    </p:spTree>
    <p:extLst>
      <p:ext uri="{BB962C8B-B14F-4D97-AF65-F5344CB8AC3E}">
        <p14:creationId xmlns:p14="http://schemas.microsoft.com/office/powerpoint/2010/main" val="3762854147"/>
      </p:ext>
    </p:extLst>
  </p:cSld>
  <p:clrMapOvr>
    <a:masterClrMapping/>
  </p:clrMapOvr>
  <mc:AlternateContent xmlns:mc="http://schemas.openxmlformats.org/markup-compatibility/2006" xmlns:p14="http://schemas.microsoft.com/office/powerpoint/2010/main">
    <mc:Choice Requires="p14">
      <p:transition spd="slow" p14:dur="2000" advTm="23007"/>
    </mc:Choice>
    <mc:Fallback xmlns="">
      <p:transition spd="slow" advTm="2300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073C2-CEE1-2BB2-CC52-56D959F71018}"/>
              </a:ext>
            </a:extLst>
          </p:cNvPr>
          <p:cNvSpPr>
            <a:spLocks noGrp="1"/>
          </p:cNvSpPr>
          <p:nvPr>
            <p:ph type="title"/>
          </p:nvPr>
        </p:nvSpPr>
        <p:spPr/>
        <p:txBody>
          <a:bodyPr>
            <a:normAutofit/>
          </a:bodyPr>
          <a:lstStyle/>
          <a:p>
            <a:r>
              <a:rPr lang="en-US">
                <a:solidFill>
                  <a:srgbClr val="191686"/>
                </a:solidFill>
                <a:ea typeface="+mj-lt"/>
                <a:cs typeface="+mj-lt"/>
              </a:rPr>
              <a:t>Automated Mooring System</a:t>
            </a:r>
            <a:endParaRPr lang="en-US">
              <a:solidFill>
                <a:srgbClr val="191686"/>
              </a:solidFill>
            </a:endParaRPr>
          </a:p>
        </p:txBody>
      </p:sp>
      <p:sp>
        <p:nvSpPr>
          <p:cNvPr id="3" name="Content Placeholder 2">
            <a:extLst>
              <a:ext uri="{FF2B5EF4-FFF2-40B4-BE49-F238E27FC236}">
                <a16:creationId xmlns:a16="http://schemas.microsoft.com/office/drawing/2014/main" id="{48B5E40D-3276-19C8-9AD4-FCAB7D649665}"/>
              </a:ext>
            </a:extLst>
          </p:cNvPr>
          <p:cNvSpPr>
            <a:spLocks noGrp="1"/>
          </p:cNvSpPr>
          <p:nvPr>
            <p:ph idx="1"/>
          </p:nvPr>
        </p:nvSpPr>
        <p:spPr>
          <a:xfrm>
            <a:off x="838200" y="1825625"/>
            <a:ext cx="5920946" cy="4351338"/>
          </a:xfrm>
        </p:spPr>
        <p:txBody>
          <a:bodyPr vert="horz" lIns="91440" tIns="45720" rIns="91440" bIns="45720" rtlCol="0" anchor="t">
            <a:normAutofit/>
          </a:bodyPr>
          <a:lstStyle/>
          <a:p>
            <a:pPr marL="0" indent="0">
              <a:buNone/>
            </a:pPr>
            <a:endParaRPr lang="en-US">
              <a:ea typeface="+mn-lt"/>
              <a:cs typeface="+mn-lt"/>
            </a:endParaRPr>
          </a:p>
          <a:p>
            <a:pPr marL="0" indent="0">
              <a:buNone/>
            </a:pPr>
            <a:r>
              <a:rPr lang="en-US">
                <a:solidFill>
                  <a:srgbClr val="3835CE"/>
                </a:solidFill>
                <a:ea typeface="+mn-lt"/>
                <a:cs typeface="+mn-lt"/>
              </a:rPr>
              <a:t>Automated vacuum mooring system facilitate and improve the docking and mooring of vessels at terminals or harbors. </a:t>
            </a:r>
            <a:endParaRPr lang="en-US">
              <a:solidFill>
                <a:srgbClr val="3835CE"/>
              </a:solidFill>
            </a:endParaRPr>
          </a:p>
        </p:txBody>
      </p:sp>
      <p:pic>
        <p:nvPicPr>
          <p:cNvPr id="4" name="Picture 3">
            <a:extLst>
              <a:ext uri="{FF2B5EF4-FFF2-40B4-BE49-F238E27FC236}">
                <a16:creationId xmlns:a16="http://schemas.microsoft.com/office/drawing/2014/main" id="{6441F869-E86D-DC76-C36C-9C7498AB567B}"/>
              </a:ext>
            </a:extLst>
          </p:cNvPr>
          <p:cNvPicPr>
            <a:picLocks noChangeAspect="1"/>
          </p:cNvPicPr>
          <p:nvPr/>
        </p:nvPicPr>
        <p:blipFill>
          <a:blip r:embed="rId3"/>
          <a:stretch>
            <a:fillRect/>
          </a:stretch>
        </p:blipFill>
        <p:spPr>
          <a:xfrm>
            <a:off x="0" y="5967786"/>
            <a:ext cx="12192000" cy="890601"/>
          </a:xfrm>
          <a:prstGeom prst="rect">
            <a:avLst/>
          </a:prstGeom>
        </p:spPr>
      </p:pic>
      <p:pic>
        <p:nvPicPr>
          <p:cNvPr id="6" name="Picture 5" descr="A red and blue logo&#10;&#10;AI-generated content may be incorrect.">
            <a:extLst>
              <a:ext uri="{FF2B5EF4-FFF2-40B4-BE49-F238E27FC236}">
                <a16:creationId xmlns:a16="http://schemas.microsoft.com/office/drawing/2014/main" id="{1059B617-6159-F615-5E07-C716721D6667}"/>
              </a:ext>
            </a:extLst>
          </p:cNvPr>
          <p:cNvPicPr>
            <a:picLocks noChangeAspect="1"/>
          </p:cNvPicPr>
          <p:nvPr/>
        </p:nvPicPr>
        <p:blipFill>
          <a:blip r:embed="rId4"/>
          <a:stretch>
            <a:fillRect/>
          </a:stretch>
        </p:blipFill>
        <p:spPr>
          <a:xfrm>
            <a:off x="82296" y="5905367"/>
            <a:ext cx="2743198" cy="1015438"/>
          </a:xfrm>
          <a:prstGeom prst="rect">
            <a:avLst/>
          </a:prstGeom>
        </p:spPr>
      </p:pic>
      <p:pic>
        <p:nvPicPr>
          <p:cNvPr id="8" name="Picture 7" descr="A blueprint of a building&#10;&#10;AI-generated content may be incorrect.">
            <a:extLst>
              <a:ext uri="{FF2B5EF4-FFF2-40B4-BE49-F238E27FC236}">
                <a16:creationId xmlns:a16="http://schemas.microsoft.com/office/drawing/2014/main" id="{3EEE01DB-4B7B-02D4-B779-C6C959957CA6}"/>
              </a:ext>
            </a:extLst>
          </p:cNvPr>
          <p:cNvPicPr>
            <a:picLocks noChangeAspect="1"/>
          </p:cNvPicPr>
          <p:nvPr/>
        </p:nvPicPr>
        <p:blipFill>
          <a:blip r:embed="rId5"/>
          <a:stretch>
            <a:fillRect/>
          </a:stretch>
        </p:blipFill>
        <p:spPr>
          <a:xfrm>
            <a:off x="6921972" y="1857375"/>
            <a:ext cx="4434532" cy="3143250"/>
          </a:xfrm>
          <a:prstGeom prst="rect">
            <a:avLst/>
          </a:prstGeom>
        </p:spPr>
      </p:pic>
    </p:spTree>
    <p:extLst>
      <p:ext uri="{BB962C8B-B14F-4D97-AF65-F5344CB8AC3E}">
        <p14:creationId xmlns:p14="http://schemas.microsoft.com/office/powerpoint/2010/main" val="17293817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5BDC4-266B-4354-98DD-4A6E9C95AE19}"/>
              </a:ext>
            </a:extLst>
          </p:cNvPr>
          <p:cNvSpPr>
            <a:spLocks noGrp="1"/>
          </p:cNvSpPr>
          <p:nvPr>
            <p:ph type="title"/>
          </p:nvPr>
        </p:nvSpPr>
        <p:spPr/>
        <p:txBody>
          <a:bodyPr/>
          <a:lstStyle/>
          <a:p>
            <a:r>
              <a:rPr lang="en-GB">
                <a:solidFill>
                  <a:srgbClr val="191686"/>
                </a:solidFill>
                <a:ea typeface="+mj-lt"/>
                <a:cs typeface="+mj-lt"/>
              </a:rPr>
              <a:t>Vacuum Mooring: Faster, Safer and Smarter Docking</a:t>
            </a:r>
            <a:endParaRPr lang="en-GB">
              <a:solidFill>
                <a:srgbClr val="191686"/>
              </a:solidFill>
            </a:endParaRPr>
          </a:p>
        </p:txBody>
      </p:sp>
      <p:sp>
        <p:nvSpPr>
          <p:cNvPr id="3" name="Content Placeholder 2">
            <a:extLst>
              <a:ext uri="{FF2B5EF4-FFF2-40B4-BE49-F238E27FC236}">
                <a16:creationId xmlns:a16="http://schemas.microsoft.com/office/drawing/2014/main" id="{7A75C1E6-5342-461F-D32A-42C5A59EED41}"/>
              </a:ext>
            </a:extLst>
          </p:cNvPr>
          <p:cNvSpPr>
            <a:spLocks noGrp="1"/>
          </p:cNvSpPr>
          <p:nvPr>
            <p:ph idx="1"/>
          </p:nvPr>
        </p:nvSpPr>
        <p:spPr>
          <a:xfrm>
            <a:off x="838200" y="1791730"/>
            <a:ext cx="6279292" cy="4385233"/>
          </a:xfrm>
        </p:spPr>
        <p:txBody>
          <a:bodyPr vert="horz" lIns="91440" tIns="45720" rIns="91440" bIns="45720" rtlCol="0" anchor="t">
            <a:normAutofit fontScale="92500" lnSpcReduction="20000"/>
          </a:bodyPr>
          <a:lstStyle/>
          <a:p>
            <a:r>
              <a:rPr lang="en-GB" b="1">
                <a:solidFill>
                  <a:srgbClr val="3835CE"/>
                </a:solidFill>
                <a:ea typeface="+mn-lt"/>
                <a:cs typeface="+mn-lt"/>
              </a:rPr>
              <a:t>Eliminates Tugboat Dependency</a:t>
            </a:r>
            <a:r>
              <a:rPr lang="en-GB">
                <a:solidFill>
                  <a:srgbClr val="3835CE"/>
                </a:solidFill>
                <a:ea typeface="+mn-lt"/>
                <a:cs typeface="+mn-lt"/>
              </a:rPr>
              <a:t> → Saves $1000/hour (Xanadu) &amp; $2500/hour (Olbia).</a:t>
            </a:r>
            <a:endParaRPr lang="en-US">
              <a:solidFill>
                <a:srgbClr val="000000"/>
              </a:solidFill>
              <a:ea typeface="+mn-lt"/>
              <a:cs typeface="+mn-lt"/>
            </a:endParaRPr>
          </a:p>
          <a:p>
            <a:r>
              <a:rPr lang="en-GB" b="1">
                <a:solidFill>
                  <a:srgbClr val="3835CE"/>
                </a:solidFill>
                <a:ea typeface="+mn-lt"/>
                <a:cs typeface="+mn-lt"/>
              </a:rPr>
              <a:t>Faster Berthing</a:t>
            </a:r>
            <a:r>
              <a:rPr lang="en-GB">
                <a:solidFill>
                  <a:srgbClr val="3835CE"/>
                </a:solidFill>
                <a:ea typeface="+mn-lt"/>
                <a:cs typeface="+mn-lt"/>
              </a:rPr>
              <a:t> → Cuts docking time from 25 min to ~30 sec.</a:t>
            </a:r>
            <a:endParaRPr lang="en-GB">
              <a:solidFill>
                <a:srgbClr val="000000"/>
              </a:solidFill>
              <a:ea typeface="+mn-lt"/>
              <a:cs typeface="+mn-lt"/>
            </a:endParaRPr>
          </a:p>
          <a:p>
            <a:r>
              <a:rPr lang="en-GB" b="1">
                <a:solidFill>
                  <a:srgbClr val="3835CE"/>
                </a:solidFill>
                <a:ea typeface="+mn-lt"/>
                <a:cs typeface="+mn-lt"/>
              </a:rPr>
              <a:t>Higher Throughput</a:t>
            </a:r>
            <a:r>
              <a:rPr lang="en-GB">
                <a:solidFill>
                  <a:srgbClr val="3835CE"/>
                </a:solidFill>
                <a:ea typeface="+mn-lt"/>
                <a:cs typeface="+mn-lt"/>
              </a:rPr>
              <a:t> → More ship calls per year.</a:t>
            </a:r>
            <a:endParaRPr lang="en-GB">
              <a:solidFill>
                <a:srgbClr val="000000"/>
              </a:solidFill>
              <a:ea typeface="+mn-lt"/>
              <a:cs typeface="+mn-lt"/>
            </a:endParaRPr>
          </a:p>
          <a:p>
            <a:r>
              <a:rPr lang="en-GB" b="1">
                <a:solidFill>
                  <a:srgbClr val="3835CE"/>
                </a:solidFill>
                <a:ea typeface="+mn-lt"/>
                <a:cs typeface="+mn-lt"/>
              </a:rPr>
              <a:t>Safer &amp; Greener</a:t>
            </a:r>
            <a:r>
              <a:rPr lang="en-GB">
                <a:solidFill>
                  <a:srgbClr val="3835CE"/>
                </a:solidFill>
                <a:ea typeface="+mn-lt"/>
                <a:cs typeface="+mn-lt"/>
              </a:rPr>
              <a:t> → No manual rope handling, fewer accidents, lower emissions.</a:t>
            </a:r>
            <a:endParaRPr lang="en-GB">
              <a:solidFill>
                <a:srgbClr val="000000"/>
              </a:solidFill>
              <a:ea typeface="+mn-lt"/>
              <a:cs typeface="+mn-lt"/>
            </a:endParaRPr>
          </a:p>
          <a:p>
            <a:r>
              <a:rPr lang="en-GB" b="1">
                <a:solidFill>
                  <a:srgbClr val="3835CE"/>
                </a:solidFill>
                <a:ea typeface="+mn-lt"/>
                <a:cs typeface="+mn-lt"/>
              </a:rPr>
              <a:t>Lower Fuel Costs</a:t>
            </a:r>
            <a:r>
              <a:rPr lang="en-GB">
                <a:solidFill>
                  <a:srgbClr val="3835CE"/>
                </a:solidFill>
                <a:ea typeface="+mn-lt"/>
                <a:cs typeface="+mn-lt"/>
              </a:rPr>
              <a:t> → Less idling while waiting for berth.</a:t>
            </a:r>
            <a:endParaRPr lang="en-GB">
              <a:ea typeface="+mn-lt"/>
              <a:cs typeface="+mn-lt"/>
            </a:endParaRPr>
          </a:p>
          <a:p>
            <a:endParaRPr lang="en-GB">
              <a:solidFill>
                <a:srgbClr val="3835CE"/>
              </a:solidFill>
            </a:endParaRPr>
          </a:p>
        </p:txBody>
      </p:sp>
      <p:pic>
        <p:nvPicPr>
          <p:cNvPr id="4" name="Picture 3">
            <a:extLst>
              <a:ext uri="{FF2B5EF4-FFF2-40B4-BE49-F238E27FC236}">
                <a16:creationId xmlns:a16="http://schemas.microsoft.com/office/drawing/2014/main" id="{DAC3B82A-9097-67EC-1147-DBE57474D00C}"/>
              </a:ext>
            </a:extLst>
          </p:cNvPr>
          <p:cNvPicPr>
            <a:picLocks noChangeAspect="1"/>
          </p:cNvPicPr>
          <p:nvPr/>
        </p:nvPicPr>
        <p:blipFill>
          <a:blip r:embed="rId3"/>
          <a:stretch>
            <a:fillRect/>
          </a:stretch>
        </p:blipFill>
        <p:spPr>
          <a:xfrm>
            <a:off x="0" y="5861653"/>
            <a:ext cx="12192000" cy="998220"/>
          </a:xfrm>
          <a:prstGeom prst="rect">
            <a:avLst/>
          </a:prstGeom>
        </p:spPr>
      </p:pic>
      <p:pic>
        <p:nvPicPr>
          <p:cNvPr id="7" name="Picture 6" descr="A red and blue logo&#10;&#10;AI-generated content may be incorrect.">
            <a:extLst>
              <a:ext uri="{FF2B5EF4-FFF2-40B4-BE49-F238E27FC236}">
                <a16:creationId xmlns:a16="http://schemas.microsoft.com/office/drawing/2014/main" id="{439A3F1B-8C4B-9BE0-D4C9-8CDE65F5C1DD}"/>
              </a:ext>
            </a:extLst>
          </p:cNvPr>
          <p:cNvPicPr>
            <a:picLocks noChangeAspect="1"/>
          </p:cNvPicPr>
          <p:nvPr/>
        </p:nvPicPr>
        <p:blipFill>
          <a:blip r:embed="rId4"/>
          <a:stretch>
            <a:fillRect/>
          </a:stretch>
        </p:blipFill>
        <p:spPr>
          <a:xfrm>
            <a:off x="82296" y="5842562"/>
            <a:ext cx="2743198" cy="1015438"/>
          </a:xfrm>
          <a:prstGeom prst="rect">
            <a:avLst/>
          </a:prstGeom>
        </p:spPr>
      </p:pic>
      <p:pic>
        <p:nvPicPr>
          <p:cNvPr id="8" name="Picture 7" descr="A blue and white wireframe of a warehouse&#10;&#10;AI-generated content may be incorrect.">
            <a:extLst>
              <a:ext uri="{FF2B5EF4-FFF2-40B4-BE49-F238E27FC236}">
                <a16:creationId xmlns:a16="http://schemas.microsoft.com/office/drawing/2014/main" id="{F0326971-66EB-811D-12C2-45DE6E1BAFC8}"/>
              </a:ext>
            </a:extLst>
          </p:cNvPr>
          <p:cNvPicPr>
            <a:picLocks noChangeAspect="1"/>
          </p:cNvPicPr>
          <p:nvPr/>
        </p:nvPicPr>
        <p:blipFill>
          <a:blip r:embed="rId5"/>
          <a:stretch>
            <a:fillRect/>
          </a:stretch>
        </p:blipFill>
        <p:spPr>
          <a:xfrm>
            <a:off x="7131522" y="1924050"/>
            <a:ext cx="4224982" cy="3009900"/>
          </a:xfrm>
          <a:prstGeom prst="rect">
            <a:avLst/>
          </a:prstGeom>
        </p:spPr>
      </p:pic>
    </p:spTree>
    <p:extLst>
      <p:ext uri="{BB962C8B-B14F-4D97-AF65-F5344CB8AC3E}">
        <p14:creationId xmlns:p14="http://schemas.microsoft.com/office/powerpoint/2010/main" val="589938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5F666-52C2-B95D-18E5-56AC0880903F}"/>
              </a:ext>
            </a:extLst>
          </p:cNvPr>
          <p:cNvSpPr>
            <a:spLocks noGrp="1"/>
          </p:cNvSpPr>
          <p:nvPr>
            <p:ph type="title"/>
          </p:nvPr>
        </p:nvSpPr>
        <p:spPr/>
        <p:txBody>
          <a:bodyPr/>
          <a:lstStyle/>
          <a:p>
            <a:r>
              <a:rPr lang="en-US">
                <a:solidFill>
                  <a:srgbClr val="191686"/>
                </a:solidFill>
                <a:ea typeface="+mj-lt"/>
                <a:cs typeface="+mj-lt"/>
              </a:rPr>
              <a:t>Streamlining </a:t>
            </a:r>
            <a:r>
              <a:rPr lang="en-US" sz="4400">
                <a:solidFill>
                  <a:srgbClr val="191686"/>
                </a:solidFill>
                <a:ea typeface="+mj-lt"/>
                <a:cs typeface="+mj-lt"/>
              </a:rPr>
              <a:t>Gate </a:t>
            </a:r>
            <a:r>
              <a:rPr lang="en-US">
                <a:solidFill>
                  <a:srgbClr val="191686"/>
                </a:solidFill>
                <a:ea typeface="+mj-lt"/>
                <a:cs typeface="+mj-lt"/>
              </a:rPr>
              <a:t>Operations</a:t>
            </a:r>
          </a:p>
        </p:txBody>
      </p:sp>
      <p:sp>
        <p:nvSpPr>
          <p:cNvPr id="3" name="Content Placeholder 2">
            <a:extLst>
              <a:ext uri="{FF2B5EF4-FFF2-40B4-BE49-F238E27FC236}">
                <a16:creationId xmlns:a16="http://schemas.microsoft.com/office/drawing/2014/main" id="{E7E453B9-CA1C-5727-A291-0D3BD7A54561}"/>
              </a:ext>
            </a:extLst>
          </p:cNvPr>
          <p:cNvSpPr>
            <a:spLocks noGrp="1"/>
          </p:cNvSpPr>
          <p:nvPr>
            <p:ph idx="1"/>
          </p:nvPr>
        </p:nvSpPr>
        <p:spPr>
          <a:xfrm>
            <a:off x="838200" y="1507785"/>
            <a:ext cx="5551714" cy="4985089"/>
          </a:xfrm>
        </p:spPr>
        <p:txBody>
          <a:bodyPr vert="horz" lIns="91440" tIns="45720" rIns="91440" bIns="45720" rtlCol="0" anchor="t">
            <a:normAutofit/>
          </a:bodyPr>
          <a:lstStyle/>
          <a:p>
            <a:r>
              <a:rPr lang="en-US" b="1" dirty="0">
                <a:solidFill>
                  <a:srgbClr val="3835CE"/>
                </a:solidFill>
              </a:rPr>
              <a:t>Key Issues:</a:t>
            </a:r>
            <a:endParaRPr lang="en-US" dirty="0">
              <a:solidFill>
                <a:srgbClr val="3835CE"/>
              </a:solidFill>
            </a:endParaRPr>
          </a:p>
          <a:p>
            <a:pPr lvl="1">
              <a:buFont typeface="Courier New" panose="020B0604020202020204" pitchFamily="34" charset="0"/>
              <a:buChar char="o"/>
            </a:pPr>
            <a:r>
              <a:rPr lang="en-US" sz="1800" b="1" dirty="0">
                <a:solidFill>
                  <a:srgbClr val="3835CE"/>
                </a:solidFill>
                <a:ea typeface="+mn-lt"/>
                <a:cs typeface="+mn-lt"/>
              </a:rPr>
              <a:t>Slow Processing</a:t>
            </a:r>
            <a:r>
              <a:rPr lang="en-US" sz="1800" dirty="0">
                <a:solidFill>
                  <a:srgbClr val="3835CE"/>
                </a:solidFill>
                <a:ea typeface="+mn-lt"/>
                <a:cs typeface="+mn-lt"/>
              </a:rPr>
              <a:t> → 1–5 mins per check-in.</a:t>
            </a:r>
            <a:endParaRPr lang="en-US" sz="2000" dirty="0">
              <a:solidFill>
                <a:srgbClr val="3835CE"/>
              </a:solidFill>
            </a:endParaRPr>
          </a:p>
          <a:p>
            <a:pPr lvl="1">
              <a:buFont typeface="Courier New" panose="020B0604020202020204" pitchFamily="34" charset="0"/>
              <a:buChar char="o"/>
            </a:pPr>
            <a:r>
              <a:rPr lang="en-US" sz="1800" b="1" dirty="0">
                <a:solidFill>
                  <a:srgbClr val="3835CE"/>
                </a:solidFill>
                <a:ea typeface="+mn-lt"/>
                <a:cs typeface="+mn-lt"/>
              </a:rPr>
              <a:t>Poor Data Quality</a:t>
            </a:r>
            <a:r>
              <a:rPr lang="en-US" sz="1800" dirty="0">
                <a:solidFill>
                  <a:srgbClr val="3835CE"/>
                </a:solidFill>
                <a:ea typeface="+mn-lt"/>
                <a:cs typeface="+mn-lt"/>
              </a:rPr>
              <a:t> → Causes inefficiencies.</a:t>
            </a:r>
            <a:endParaRPr lang="en-US" sz="2000" dirty="0">
              <a:solidFill>
                <a:srgbClr val="3835CE"/>
              </a:solidFill>
            </a:endParaRPr>
          </a:p>
          <a:p>
            <a:pPr lvl="1">
              <a:buFont typeface="Courier New" panose="020B0604020202020204" pitchFamily="34" charset="0"/>
              <a:buChar char="o"/>
            </a:pPr>
            <a:r>
              <a:rPr lang="en-US" sz="1800" b="1" dirty="0">
                <a:solidFill>
                  <a:srgbClr val="3835CE"/>
                </a:solidFill>
                <a:ea typeface="+mn-lt"/>
                <a:cs typeface="+mn-lt"/>
              </a:rPr>
              <a:t>High Labor Costs</a:t>
            </a:r>
            <a:r>
              <a:rPr lang="en-US" sz="1800" dirty="0">
                <a:solidFill>
                  <a:srgbClr val="3835CE"/>
                </a:solidFill>
                <a:ea typeface="+mn-lt"/>
                <a:cs typeface="+mn-lt"/>
              </a:rPr>
              <a:t> → $530,000 annually.</a:t>
            </a:r>
            <a:endParaRPr lang="en-US" dirty="0">
              <a:solidFill>
                <a:srgbClr val="3835CE"/>
              </a:solidFill>
            </a:endParaRPr>
          </a:p>
          <a:p>
            <a:r>
              <a:rPr lang="en-US" b="1" dirty="0">
                <a:solidFill>
                  <a:srgbClr val="3835CE"/>
                </a:solidFill>
              </a:rPr>
              <a:t>Proposed Solutions:</a:t>
            </a:r>
            <a:endParaRPr lang="en-US" dirty="0">
              <a:solidFill>
                <a:srgbClr val="3835CE"/>
              </a:solidFill>
            </a:endParaRPr>
          </a:p>
          <a:p>
            <a:pPr lvl="1">
              <a:buFont typeface="Courier New" panose="020B0604020202020204" pitchFamily="34" charset="0"/>
              <a:buChar char="o"/>
            </a:pPr>
            <a:r>
              <a:rPr lang="en-US" sz="1800" dirty="0">
                <a:solidFill>
                  <a:srgbClr val="3835CE"/>
                </a:solidFill>
                <a:ea typeface="+mn-lt"/>
                <a:cs typeface="+mn-lt"/>
              </a:rPr>
              <a:t>RFID-Based Identification</a:t>
            </a:r>
          </a:p>
          <a:p>
            <a:pPr lvl="1">
              <a:buFont typeface="Courier New" panose="020B0604020202020204" pitchFamily="34" charset="0"/>
              <a:buChar char="o"/>
            </a:pPr>
            <a:r>
              <a:rPr lang="en-US" sz="1800" dirty="0">
                <a:solidFill>
                  <a:srgbClr val="3835CE"/>
                </a:solidFill>
                <a:ea typeface="+mn-lt"/>
                <a:cs typeface="+mn-lt"/>
              </a:rPr>
              <a:t>ANPR (Automatic Number Plate Recognition)</a:t>
            </a:r>
            <a:endParaRPr lang="en-US" sz="2000" dirty="0">
              <a:solidFill>
                <a:srgbClr val="000000"/>
              </a:solidFill>
              <a:ea typeface="+mn-lt"/>
              <a:cs typeface="+mn-lt"/>
            </a:endParaRPr>
          </a:p>
          <a:p>
            <a:pPr lvl="1">
              <a:buFont typeface="Courier New" panose="020B0604020202020204" pitchFamily="34" charset="0"/>
              <a:buChar char="o"/>
            </a:pPr>
            <a:r>
              <a:rPr lang="en-US" sz="1800" dirty="0">
                <a:solidFill>
                  <a:srgbClr val="3835CE"/>
                </a:solidFill>
                <a:ea typeface="+mn-lt"/>
                <a:cs typeface="+mn-lt"/>
              </a:rPr>
              <a:t>Digital Queue Management</a:t>
            </a:r>
            <a:endParaRPr lang="en-US" sz="2000" dirty="0">
              <a:solidFill>
                <a:srgbClr val="000000"/>
              </a:solidFill>
              <a:ea typeface="+mn-lt"/>
              <a:cs typeface="+mn-lt"/>
            </a:endParaRPr>
          </a:p>
          <a:p>
            <a:pPr lvl="1">
              <a:buFont typeface="Courier New" panose="020B0604020202020204" pitchFamily="34" charset="0"/>
              <a:buChar char="o"/>
            </a:pPr>
            <a:r>
              <a:rPr lang="en-US" sz="1800" dirty="0">
                <a:solidFill>
                  <a:srgbClr val="3835CE"/>
                </a:solidFill>
                <a:ea typeface="+mn-lt"/>
                <a:cs typeface="+mn-lt"/>
              </a:rPr>
              <a:t>Automated Barrier Gates</a:t>
            </a:r>
            <a:endParaRPr lang="en-US" sz="2000" dirty="0">
              <a:solidFill>
                <a:srgbClr val="000000"/>
              </a:solidFill>
              <a:ea typeface="+mn-lt"/>
              <a:cs typeface="+mn-lt"/>
            </a:endParaRPr>
          </a:p>
          <a:p>
            <a:pPr lvl="1">
              <a:buFont typeface="Courier New" panose="020B0604020202020204" pitchFamily="34" charset="0"/>
              <a:buChar char="o"/>
            </a:pPr>
            <a:r>
              <a:rPr lang="en-US" sz="1800" dirty="0">
                <a:solidFill>
                  <a:srgbClr val="3835CE"/>
                </a:solidFill>
                <a:ea typeface="+mn-lt"/>
                <a:cs typeface="+mn-lt"/>
              </a:rPr>
              <a:t>Centralized Gate Control Software</a:t>
            </a:r>
            <a:endParaRPr lang="en-US" sz="2000" dirty="0"/>
          </a:p>
          <a:p>
            <a:r>
              <a:rPr lang="en-US" b="1" dirty="0">
                <a:solidFill>
                  <a:srgbClr val="3835CE"/>
                </a:solidFill>
              </a:rPr>
              <a:t>Projected Impact:</a:t>
            </a:r>
            <a:endParaRPr lang="en-US" dirty="0">
              <a:solidFill>
                <a:srgbClr val="3835CE"/>
              </a:solidFill>
            </a:endParaRPr>
          </a:p>
          <a:p>
            <a:pPr lvl="1">
              <a:buFont typeface="Courier New" panose="020B0604020202020204" pitchFamily="34" charset="0"/>
              <a:buChar char="o"/>
            </a:pPr>
            <a:r>
              <a:rPr lang="en-US" sz="1800" dirty="0">
                <a:solidFill>
                  <a:srgbClr val="3835CE"/>
                </a:solidFill>
                <a:ea typeface="+mn-lt"/>
                <a:cs typeface="+mn-lt"/>
              </a:rPr>
              <a:t>70% Faster Processing $290,000 Annual Savings</a:t>
            </a:r>
            <a:r>
              <a:rPr lang="en-US" sz="1900" dirty="0">
                <a:solidFill>
                  <a:srgbClr val="3835CE"/>
                </a:solidFill>
                <a:ea typeface="+mn-lt"/>
                <a:cs typeface="+mn-lt"/>
              </a:rPr>
              <a:t> ROI in 7 Months</a:t>
            </a:r>
            <a:endParaRPr lang="en-US" dirty="0">
              <a:solidFill>
                <a:srgbClr val="3835CE"/>
              </a:solidFill>
            </a:endParaRPr>
          </a:p>
          <a:p>
            <a:endParaRPr lang="en-US" sz="2300" b="1" dirty="0">
              <a:solidFill>
                <a:srgbClr val="3835CE"/>
              </a:solidFill>
              <a:latin typeface="Arial"/>
              <a:cs typeface="Arial"/>
            </a:endParaRPr>
          </a:p>
          <a:p>
            <a:endParaRPr lang="en-US" dirty="0"/>
          </a:p>
        </p:txBody>
      </p:sp>
      <p:pic>
        <p:nvPicPr>
          <p:cNvPr id="5" name="Picture 4" descr="A red and blue logo&#10;&#10;AI-generated content may be incorrect.">
            <a:extLst>
              <a:ext uri="{FF2B5EF4-FFF2-40B4-BE49-F238E27FC236}">
                <a16:creationId xmlns:a16="http://schemas.microsoft.com/office/drawing/2014/main" id="{582E266A-3FCF-2D03-7190-48A6DADCC9EE}"/>
              </a:ext>
            </a:extLst>
          </p:cNvPr>
          <p:cNvPicPr>
            <a:picLocks noChangeAspect="1"/>
          </p:cNvPicPr>
          <p:nvPr/>
        </p:nvPicPr>
        <p:blipFill>
          <a:blip r:embed="rId2"/>
          <a:stretch>
            <a:fillRect/>
          </a:stretch>
        </p:blipFill>
        <p:spPr>
          <a:xfrm>
            <a:off x="9296401" y="5840128"/>
            <a:ext cx="2743198" cy="1015438"/>
          </a:xfrm>
          <a:prstGeom prst="rect">
            <a:avLst/>
          </a:prstGeom>
        </p:spPr>
      </p:pic>
      <p:pic>
        <p:nvPicPr>
          <p:cNvPr id="7" name="Picture 6" descr="A group of people standing next to a windmill&#10;&#10;AI-generated content may be incorrect.">
            <a:extLst>
              <a:ext uri="{FF2B5EF4-FFF2-40B4-BE49-F238E27FC236}">
                <a16:creationId xmlns:a16="http://schemas.microsoft.com/office/drawing/2014/main" id="{61025996-C339-7C29-D7A6-2B201062B92A}"/>
              </a:ext>
            </a:extLst>
          </p:cNvPr>
          <p:cNvPicPr>
            <a:picLocks noChangeAspect="1"/>
          </p:cNvPicPr>
          <p:nvPr/>
        </p:nvPicPr>
        <p:blipFill>
          <a:blip r:embed="rId3"/>
          <a:stretch>
            <a:fillRect/>
          </a:stretch>
        </p:blipFill>
        <p:spPr>
          <a:xfrm>
            <a:off x="0" y="6057899"/>
            <a:ext cx="12192000" cy="838200"/>
          </a:xfrm>
          <a:prstGeom prst="rect">
            <a:avLst/>
          </a:prstGeom>
        </p:spPr>
      </p:pic>
      <p:pic>
        <p:nvPicPr>
          <p:cNvPr id="9" name="Picture 8" descr="A red and blue logo&#10;&#10;AI-generated content may be incorrect.">
            <a:extLst>
              <a:ext uri="{FF2B5EF4-FFF2-40B4-BE49-F238E27FC236}">
                <a16:creationId xmlns:a16="http://schemas.microsoft.com/office/drawing/2014/main" id="{4C87043D-9B12-B408-41ED-1B731EE9C121}"/>
              </a:ext>
            </a:extLst>
          </p:cNvPr>
          <p:cNvPicPr>
            <a:picLocks noChangeAspect="1"/>
          </p:cNvPicPr>
          <p:nvPr/>
        </p:nvPicPr>
        <p:blipFill>
          <a:blip r:embed="rId2"/>
          <a:stretch>
            <a:fillRect/>
          </a:stretch>
        </p:blipFill>
        <p:spPr>
          <a:xfrm>
            <a:off x="152401" y="5880661"/>
            <a:ext cx="2743198" cy="1015438"/>
          </a:xfrm>
          <a:prstGeom prst="rect">
            <a:avLst/>
          </a:prstGeom>
        </p:spPr>
      </p:pic>
      <p:pic>
        <p:nvPicPr>
          <p:cNvPr id="10" name="Picture 9" descr="A blue and red drawing of trucks&#10;&#10;AI-generated content may be incorrect.">
            <a:extLst>
              <a:ext uri="{FF2B5EF4-FFF2-40B4-BE49-F238E27FC236}">
                <a16:creationId xmlns:a16="http://schemas.microsoft.com/office/drawing/2014/main" id="{1069B25D-DBCB-2474-55EE-626F02F362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4474" y="1534885"/>
            <a:ext cx="5785125" cy="3788229"/>
          </a:xfrm>
          <a:prstGeom prst="rect">
            <a:avLst/>
          </a:prstGeom>
        </p:spPr>
      </p:pic>
    </p:spTree>
    <p:extLst>
      <p:ext uri="{BB962C8B-B14F-4D97-AF65-F5344CB8AC3E}">
        <p14:creationId xmlns:p14="http://schemas.microsoft.com/office/powerpoint/2010/main" val="3151050327"/>
      </p:ext>
    </p:extLst>
  </p:cSld>
  <p:clrMapOvr>
    <a:masterClrMapping/>
  </p:clrMapOvr>
  <mc:AlternateContent xmlns:mc="http://schemas.openxmlformats.org/markup-compatibility/2006" xmlns:p14="http://schemas.microsoft.com/office/powerpoint/2010/main">
    <mc:Choice Requires="p14">
      <p:transition spd="slow" p14:dur="2000" advTm="31406"/>
    </mc:Choice>
    <mc:Fallback xmlns="">
      <p:transition spd="slow" advTm="3140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264B-6EC8-0882-AB9D-28BBC422BBC2}"/>
              </a:ext>
            </a:extLst>
          </p:cNvPr>
          <p:cNvSpPr>
            <a:spLocks noGrp="1"/>
          </p:cNvSpPr>
          <p:nvPr>
            <p:ph type="title"/>
          </p:nvPr>
        </p:nvSpPr>
        <p:spPr/>
        <p:txBody>
          <a:bodyPr/>
          <a:lstStyle/>
          <a:p>
            <a:r>
              <a:rPr lang="en-US" sz="4400">
                <a:solidFill>
                  <a:srgbClr val="191686"/>
                </a:solidFill>
                <a:ea typeface="+mj-lt"/>
                <a:cs typeface="+mj-lt"/>
              </a:rPr>
              <a:t>Container &amp; Terminal </a:t>
            </a:r>
            <a:r>
              <a:rPr lang="en-US">
                <a:solidFill>
                  <a:srgbClr val="191686"/>
                </a:solidFill>
                <a:ea typeface="+mj-lt"/>
                <a:cs typeface="+mj-lt"/>
              </a:rPr>
              <a:t>Efficiency </a:t>
            </a:r>
            <a:r>
              <a:rPr lang="en-US" sz="4400">
                <a:solidFill>
                  <a:srgbClr val="191686"/>
                </a:solidFill>
                <a:ea typeface="+mj-lt"/>
                <a:cs typeface="+mj-lt"/>
              </a:rPr>
              <a:t>Optimization</a:t>
            </a:r>
            <a:endParaRPr lang="en-US">
              <a:solidFill>
                <a:srgbClr val="191686"/>
              </a:solidFill>
              <a:ea typeface="+mj-lt"/>
              <a:cs typeface="+mj-lt"/>
            </a:endParaRPr>
          </a:p>
        </p:txBody>
      </p:sp>
      <p:sp>
        <p:nvSpPr>
          <p:cNvPr id="3" name="Content Placeholder 2">
            <a:extLst>
              <a:ext uri="{FF2B5EF4-FFF2-40B4-BE49-F238E27FC236}">
                <a16:creationId xmlns:a16="http://schemas.microsoft.com/office/drawing/2014/main" id="{180C2FBC-7D9D-DC5B-8088-21D8FDF6B4D8}"/>
              </a:ext>
            </a:extLst>
          </p:cNvPr>
          <p:cNvSpPr>
            <a:spLocks noGrp="1"/>
          </p:cNvSpPr>
          <p:nvPr>
            <p:ph idx="1"/>
          </p:nvPr>
        </p:nvSpPr>
        <p:spPr>
          <a:xfrm>
            <a:off x="671131" y="1507786"/>
            <a:ext cx="5952519" cy="4583605"/>
          </a:xfrm>
        </p:spPr>
        <p:txBody>
          <a:bodyPr vert="horz" lIns="91440" tIns="45720" rIns="91440" bIns="45720" rtlCol="0" anchor="t">
            <a:normAutofit/>
          </a:bodyPr>
          <a:lstStyle/>
          <a:p>
            <a:r>
              <a:rPr lang="en-US" b="1">
                <a:solidFill>
                  <a:srgbClr val="3835CE"/>
                </a:solidFill>
              </a:rPr>
              <a:t>Current Challenges:</a:t>
            </a:r>
            <a:endParaRPr lang="en-US">
              <a:solidFill>
                <a:srgbClr val="3835CE"/>
              </a:solidFill>
            </a:endParaRPr>
          </a:p>
          <a:p>
            <a:pPr lvl="1">
              <a:buFont typeface="Courier New" panose="020B0604020202020204" pitchFamily="34" charset="0"/>
              <a:buChar char="o"/>
            </a:pPr>
            <a:r>
              <a:rPr lang="en-US" sz="1900">
                <a:solidFill>
                  <a:srgbClr val="3835CE"/>
                </a:solidFill>
                <a:ea typeface="+mn-lt"/>
                <a:cs typeface="+mn-lt"/>
              </a:rPr>
              <a:t>Diesel-Powered Equipment, Manual Tracking &amp; Stacking &amp; No Real-Time Reefer Monitoring </a:t>
            </a:r>
            <a:endParaRPr lang="en-US">
              <a:solidFill>
                <a:srgbClr val="3835CE"/>
              </a:solidFill>
            </a:endParaRPr>
          </a:p>
          <a:p>
            <a:r>
              <a:rPr lang="en-US" b="1">
                <a:solidFill>
                  <a:srgbClr val="3835CE"/>
                </a:solidFill>
              </a:rPr>
              <a:t>Proposed Solutions:</a:t>
            </a:r>
            <a:endParaRPr lang="en-US">
              <a:solidFill>
                <a:srgbClr val="3835CE"/>
              </a:solidFill>
            </a:endParaRPr>
          </a:p>
          <a:p>
            <a:pPr lvl="1">
              <a:buFont typeface="Courier New" panose="020B0604020202020204" pitchFamily="34" charset="0"/>
              <a:buChar char="o"/>
            </a:pPr>
            <a:r>
              <a:rPr lang="en-US" sz="1900">
                <a:solidFill>
                  <a:srgbClr val="3835CE"/>
                </a:solidFill>
                <a:ea typeface="+mn-lt"/>
                <a:cs typeface="+mn-lt"/>
              </a:rPr>
              <a:t>Electrify Straddle Carriers &amp; Forklifts, Automated Stacking Cranes (ASC), IoT-Based Reefer Monitoring &amp; AI-Driven Digital Container Tracking</a:t>
            </a:r>
          </a:p>
          <a:p>
            <a:r>
              <a:rPr lang="en-US" sz="2400" b="1">
                <a:solidFill>
                  <a:srgbClr val="3835CE"/>
                </a:solidFill>
                <a:ea typeface="+mn-lt"/>
                <a:cs typeface="+mn-lt"/>
              </a:rPr>
              <a:t>Projected impact</a:t>
            </a:r>
            <a:endParaRPr lang="en-US" sz="2300">
              <a:solidFill>
                <a:srgbClr val="000000"/>
              </a:solidFill>
              <a:ea typeface="+mn-lt"/>
              <a:cs typeface="+mn-lt"/>
            </a:endParaRPr>
          </a:p>
          <a:p>
            <a:pPr lvl="1">
              <a:buFont typeface="Courier New" panose="020B0604020202020204" pitchFamily="34" charset="0"/>
              <a:buChar char="o"/>
            </a:pPr>
            <a:r>
              <a:rPr lang="en-US" sz="1900">
                <a:solidFill>
                  <a:srgbClr val="3835CE"/>
                </a:solidFill>
                <a:ea typeface="+mn-lt"/>
                <a:cs typeface="+mn-lt"/>
              </a:rPr>
              <a:t>30% Faster Stacking, 25% Greater Yard Efficiency, $850,000 Annual Savings &amp; ROI in 11 Years (Phased implementation for cost optimization)</a:t>
            </a:r>
            <a:endParaRPr lang="en-US" sz="1900">
              <a:ea typeface="+mn-lt"/>
              <a:cs typeface="+mn-lt"/>
            </a:endParaRPr>
          </a:p>
          <a:p>
            <a:endParaRPr lang="en-US" sz="2300" b="1">
              <a:solidFill>
                <a:srgbClr val="3835CE"/>
              </a:solidFill>
              <a:latin typeface="Arial"/>
              <a:cs typeface="Arial"/>
            </a:endParaRPr>
          </a:p>
          <a:p>
            <a:endParaRPr lang="en-US"/>
          </a:p>
        </p:txBody>
      </p:sp>
      <p:pic>
        <p:nvPicPr>
          <p:cNvPr id="5" name="Picture 4" descr="A red and blue logo&#10;&#10;AI-generated content may be incorrect.">
            <a:extLst>
              <a:ext uri="{FF2B5EF4-FFF2-40B4-BE49-F238E27FC236}">
                <a16:creationId xmlns:a16="http://schemas.microsoft.com/office/drawing/2014/main" id="{451BBA2E-5AC3-4BC4-6610-0C59685D47FA}"/>
              </a:ext>
            </a:extLst>
          </p:cNvPr>
          <p:cNvPicPr>
            <a:picLocks noChangeAspect="1"/>
          </p:cNvPicPr>
          <p:nvPr/>
        </p:nvPicPr>
        <p:blipFill>
          <a:blip r:embed="rId3"/>
          <a:stretch>
            <a:fillRect/>
          </a:stretch>
        </p:blipFill>
        <p:spPr>
          <a:xfrm>
            <a:off x="9296401" y="5840128"/>
            <a:ext cx="2743198" cy="1015438"/>
          </a:xfrm>
          <a:prstGeom prst="rect">
            <a:avLst/>
          </a:prstGeom>
        </p:spPr>
      </p:pic>
      <p:pic>
        <p:nvPicPr>
          <p:cNvPr id="4" name="Picture 3" descr="A blueprint of a ship&#10;&#10;AI-generated content may be incorrect.">
            <a:extLst>
              <a:ext uri="{FF2B5EF4-FFF2-40B4-BE49-F238E27FC236}">
                <a16:creationId xmlns:a16="http://schemas.microsoft.com/office/drawing/2014/main" id="{3C14C36E-37D5-B497-6B9D-8722D68657AF}"/>
              </a:ext>
            </a:extLst>
          </p:cNvPr>
          <p:cNvPicPr>
            <a:picLocks noChangeAspect="1"/>
          </p:cNvPicPr>
          <p:nvPr/>
        </p:nvPicPr>
        <p:blipFill>
          <a:blip r:embed="rId4"/>
          <a:stretch>
            <a:fillRect/>
          </a:stretch>
        </p:blipFill>
        <p:spPr>
          <a:xfrm>
            <a:off x="7026510" y="1943356"/>
            <a:ext cx="4551283" cy="3134265"/>
          </a:xfrm>
          <a:prstGeom prst="rect">
            <a:avLst/>
          </a:prstGeom>
        </p:spPr>
      </p:pic>
      <p:pic>
        <p:nvPicPr>
          <p:cNvPr id="7" name="Picture 6" descr="Blue drawing of a building&#10;&#10;AI-generated content may be incorrect.">
            <a:extLst>
              <a:ext uri="{FF2B5EF4-FFF2-40B4-BE49-F238E27FC236}">
                <a16:creationId xmlns:a16="http://schemas.microsoft.com/office/drawing/2014/main" id="{C79610D2-B35B-637B-CA03-1868D5136CD1}"/>
              </a:ext>
            </a:extLst>
          </p:cNvPr>
          <p:cNvPicPr>
            <a:picLocks noChangeAspect="1"/>
          </p:cNvPicPr>
          <p:nvPr/>
        </p:nvPicPr>
        <p:blipFill>
          <a:blip r:embed="rId5"/>
          <a:stretch>
            <a:fillRect/>
          </a:stretch>
        </p:blipFill>
        <p:spPr>
          <a:xfrm>
            <a:off x="0" y="5967786"/>
            <a:ext cx="12192000" cy="890601"/>
          </a:xfrm>
          <a:prstGeom prst="rect">
            <a:avLst/>
          </a:prstGeom>
        </p:spPr>
      </p:pic>
      <p:pic>
        <p:nvPicPr>
          <p:cNvPr id="9" name="Picture 8" descr="A red and blue logo&#10;&#10;AI-generated content may be incorrect.">
            <a:extLst>
              <a:ext uri="{FF2B5EF4-FFF2-40B4-BE49-F238E27FC236}">
                <a16:creationId xmlns:a16="http://schemas.microsoft.com/office/drawing/2014/main" id="{C71E9E25-EC5F-2898-7EED-1126A94E34EB}"/>
              </a:ext>
            </a:extLst>
          </p:cNvPr>
          <p:cNvPicPr>
            <a:picLocks noChangeAspect="1"/>
          </p:cNvPicPr>
          <p:nvPr/>
        </p:nvPicPr>
        <p:blipFill>
          <a:blip r:embed="rId3"/>
          <a:stretch>
            <a:fillRect/>
          </a:stretch>
        </p:blipFill>
        <p:spPr>
          <a:xfrm>
            <a:off x="268271" y="5842562"/>
            <a:ext cx="2743198" cy="1015438"/>
          </a:xfrm>
          <a:prstGeom prst="rect">
            <a:avLst/>
          </a:prstGeom>
        </p:spPr>
      </p:pic>
    </p:spTree>
    <p:extLst>
      <p:ext uri="{BB962C8B-B14F-4D97-AF65-F5344CB8AC3E}">
        <p14:creationId xmlns:p14="http://schemas.microsoft.com/office/powerpoint/2010/main" val="196717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A3087-89E4-5B4C-EE4A-9E05D332B272}"/>
            </a:ext>
          </a:extLst>
        </p:cNvPr>
        <p:cNvGrpSpPr/>
        <p:nvPr/>
      </p:nvGrpSpPr>
      <p:grpSpPr>
        <a:xfrm>
          <a:off x="0" y="0"/>
          <a:ext cx="0" cy="0"/>
          <a:chOff x="0" y="0"/>
          <a:chExt cx="0" cy="0"/>
        </a:xfrm>
      </p:grpSpPr>
      <p:pic>
        <p:nvPicPr>
          <p:cNvPr id="34" name="Picture 33">
            <a:extLst>
              <a:ext uri="{FF2B5EF4-FFF2-40B4-BE49-F238E27FC236}">
                <a16:creationId xmlns:a16="http://schemas.microsoft.com/office/drawing/2014/main" id="{A69C9FA3-8545-5C46-C339-7389C3905253}"/>
              </a:ext>
            </a:extLst>
          </p:cNvPr>
          <p:cNvPicPr>
            <a:picLocks noChangeAspect="1"/>
          </p:cNvPicPr>
          <p:nvPr/>
        </p:nvPicPr>
        <p:blipFill>
          <a:blip r:embed="rId3"/>
          <a:stretch>
            <a:fillRect/>
          </a:stretch>
        </p:blipFill>
        <p:spPr>
          <a:xfrm>
            <a:off x="0" y="5967786"/>
            <a:ext cx="12192000" cy="890601"/>
          </a:xfrm>
          <a:prstGeom prst="rect">
            <a:avLst/>
          </a:prstGeom>
        </p:spPr>
      </p:pic>
      <p:sp>
        <p:nvSpPr>
          <p:cNvPr id="11" name="TextBox 10">
            <a:extLst>
              <a:ext uri="{FF2B5EF4-FFF2-40B4-BE49-F238E27FC236}">
                <a16:creationId xmlns:a16="http://schemas.microsoft.com/office/drawing/2014/main" id="{2A48A927-0D58-1DBA-81C5-D81202D1E205}"/>
              </a:ext>
            </a:extLst>
          </p:cNvPr>
          <p:cNvSpPr txBox="1"/>
          <p:nvPr/>
        </p:nvSpPr>
        <p:spPr>
          <a:xfrm>
            <a:off x="0" y="0"/>
            <a:ext cx="6764033" cy="101543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fontScale="92500"/>
          </a:bodyPr>
          <a:lstStyle/>
          <a:p>
            <a:r>
              <a:rPr lang="en-US" sz="4400"/>
              <a:t>Driving Smart Port Innovation</a:t>
            </a:r>
          </a:p>
        </p:txBody>
      </p:sp>
      <p:sp>
        <p:nvSpPr>
          <p:cNvPr id="12" name="TextBox 11">
            <a:extLst>
              <a:ext uri="{FF2B5EF4-FFF2-40B4-BE49-F238E27FC236}">
                <a16:creationId xmlns:a16="http://schemas.microsoft.com/office/drawing/2014/main" id="{BF6AFFB3-F336-AFB4-F264-6AA4A46374D8}"/>
              </a:ext>
            </a:extLst>
          </p:cNvPr>
          <p:cNvSpPr txBox="1"/>
          <p:nvPr/>
        </p:nvSpPr>
        <p:spPr>
          <a:xfrm>
            <a:off x="79297" y="507719"/>
            <a:ext cx="6764033" cy="86373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r>
              <a:rPr lang="en-US" sz="2400"/>
              <a:t>Marketing Plan for Xanadu Maritime Hub</a:t>
            </a:r>
          </a:p>
        </p:txBody>
      </p:sp>
      <p:pic>
        <p:nvPicPr>
          <p:cNvPr id="19" name="Content Placeholder 3" descr="A model of a building&#10;&#10;AI-generated content may be incorrect.">
            <a:extLst>
              <a:ext uri="{FF2B5EF4-FFF2-40B4-BE49-F238E27FC236}">
                <a16:creationId xmlns:a16="http://schemas.microsoft.com/office/drawing/2014/main" id="{B2A11459-D5F6-AECE-57FF-7D363EE0F912}"/>
              </a:ext>
            </a:extLst>
          </p:cNvPr>
          <p:cNvPicPr>
            <a:picLocks noChangeAspect="1"/>
          </p:cNvPicPr>
          <p:nvPr/>
        </p:nvPicPr>
        <p:blipFill>
          <a:blip r:embed="rId4">
            <a:alphaModFix amt="60000"/>
            <a:extLst>
              <a:ext uri="{BEBA8EAE-BF5A-486C-A8C5-ECC9F3942E4B}">
                <a14:imgProps xmlns:a14="http://schemas.microsoft.com/office/drawing/2010/main">
                  <a14:imgLayer r:embed="rId5">
                    <a14:imgEffect>
                      <a14:brightnessContrast bright="-40000" contrast="40000"/>
                    </a14:imgEffect>
                  </a14:imgLayer>
                </a14:imgProps>
              </a:ext>
            </a:extLst>
          </a:blip>
          <a:srcRect l="167" r="207"/>
          <a:stretch/>
        </p:blipFill>
        <p:spPr>
          <a:xfrm>
            <a:off x="7925300" y="1341225"/>
            <a:ext cx="3176442" cy="1259382"/>
          </a:xfrm>
          <a:prstGeom prst="rect">
            <a:avLst/>
          </a:prstGeom>
        </p:spPr>
      </p:pic>
      <p:pic>
        <p:nvPicPr>
          <p:cNvPr id="20" name="Picture 19" descr="A red and blue logo&#10;&#10;AI-generated content may be incorrect.">
            <a:extLst>
              <a:ext uri="{FF2B5EF4-FFF2-40B4-BE49-F238E27FC236}">
                <a16:creationId xmlns:a16="http://schemas.microsoft.com/office/drawing/2014/main" id="{DCBE4716-2C60-BAAD-3282-8A64CA0586DB}"/>
              </a:ext>
            </a:extLst>
          </p:cNvPr>
          <p:cNvPicPr>
            <a:picLocks noChangeAspect="1"/>
          </p:cNvPicPr>
          <p:nvPr/>
        </p:nvPicPr>
        <p:blipFill>
          <a:blip r:embed="rId6">
            <a:duotone>
              <a:schemeClr val="accent4">
                <a:shade val="45000"/>
                <a:satMod val="135000"/>
              </a:schemeClr>
              <a:prstClr val="white"/>
            </a:duotone>
          </a:blip>
          <a:stretch>
            <a:fillRect/>
          </a:stretch>
        </p:blipFill>
        <p:spPr>
          <a:xfrm>
            <a:off x="9369505" y="-216761"/>
            <a:ext cx="2743198" cy="1015438"/>
          </a:xfrm>
          <a:prstGeom prst="rect">
            <a:avLst/>
          </a:prstGeom>
        </p:spPr>
      </p:pic>
      <p:sp>
        <p:nvSpPr>
          <p:cNvPr id="5" name="Rectangle: Rounded Corners 4">
            <a:extLst>
              <a:ext uri="{FF2B5EF4-FFF2-40B4-BE49-F238E27FC236}">
                <a16:creationId xmlns:a16="http://schemas.microsoft.com/office/drawing/2014/main" id="{D376B403-5486-CBCA-D3F8-7356558D882D}"/>
              </a:ext>
            </a:extLst>
          </p:cNvPr>
          <p:cNvSpPr/>
          <p:nvPr/>
        </p:nvSpPr>
        <p:spPr>
          <a:xfrm>
            <a:off x="3200399" y="3178667"/>
            <a:ext cx="3934447" cy="1262206"/>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300">
                <a:solidFill>
                  <a:schemeClr val="tx1"/>
                </a:solidFill>
              </a:rPr>
              <a:t>Converted into a maritime hub, which promotes education and tourism.</a:t>
            </a:r>
          </a:p>
          <a:p>
            <a:pPr marL="285750" indent="-285750">
              <a:buFont typeface="Arial" panose="020B0604020202020204" pitchFamily="34" charset="0"/>
              <a:buChar char="•"/>
            </a:pPr>
            <a:r>
              <a:rPr lang="en-US" sz="1300">
                <a:solidFill>
                  <a:schemeClr val="tx1"/>
                </a:solidFill>
              </a:rPr>
              <a:t>Hosts visitors in restaurant and conference rooms.</a:t>
            </a:r>
          </a:p>
        </p:txBody>
      </p:sp>
      <p:sp>
        <p:nvSpPr>
          <p:cNvPr id="6" name="Rectangle: Rounded Corners 5">
            <a:extLst>
              <a:ext uri="{FF2B5EF4-FFF2-40B4-BE49-F238E27FC236}">
                <a16:creationId xmlns:a16="http://schemas.microsoft.com/office/drawing/2014/main" id="{88EB2FA1-45F0-EE44-AEB8-65FC90277972}"/>
              </a:ext>
            </a:extLst>
          </p:cNvPr>
          <p:cNvSpPr/>
          <p:nvPr/>
        </p:nvSpPr>
        <p:spPr>
          <a:xfrm>
            <a:off x="3200399" y="4890422"/>
            <a:ext cx="3934447" cy="1262206"/>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300">
                <a:solidFill>
                  <a:schemeClr val="tx1"/>
                </a:solidFill>
              </a:rPr>
              <a:t>Estimated number of visitors 50,000 – 100,000 annually, increasing Xanadu ports income by </a:t>
            </a:r>
            <a:r>
              <a:rPr lang="en-US" sz="1300" b="1">
                <a:solidFill>
                  <a:schemeClr val="tx1"/>
                </a:solidFill>
              </a:rPr>
              <a:t>3,4%</a:t>
            </a:r>
            <a:r>
              <a:rPr lang="en-US" sz="1300">
                <a:solidFill>
                  <a:schemeClr val="tx1"/>
                </a:solidFill>
              </a:rPr>
              <a:t>-annually.</a:t>
            </a:r>
          </a:p>
          <a:p>
            <a:pPr marL="285750" indent="-285750">
              <a:buFont typeface="Arial" panose="020B0604020202020204" pitchFamily="34" charset="0"/>
              <a:buChar char="•"/>
            </a:pPr>
            <a:r>
              <a:rPr lang="en-US" sz="1300">
                <a:solidFill>
                  <a:schemeClr val="tx1"/>
                </a:solidFill>
              </a:rPr>
              <a:t>Additional revenue created through innovation partnerships and training.</a:t>
            </a:r>
          </a:p>
        </p:txBody>
      </p:sp>
      <p:sp>
        <p:nvSpPr>
          <p:cNvPr id="30" name="Rectangle: Rounded Corners 29">
            <a:extLst>
              <a:ext uri="{FF2B5EF4-FFF2-40B4-BE49-F238E27FC236}">
                <a16:creationId xmlns:a16="http://schemas.microsoft.com/office/drawing/2014/main" id="{C4948AB5-70E6-76D1-D2F4-9E319CB83457}"/>
              </a:ext>
            </a:extLst>
          </p:cNvPr>
          <p:cNvSpPr/>
          <p:nvPr/>
        </p:nvSpPr>
        <p:spPr>
          <a:xfrm>
            <a:off x="3200399" y="1374984"/>
            <a:ext cx="3934447" cy="1262206"/>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300">
                <a:solidFill>
                  <a:schemeClr val="tx1"/>
                </a:solidFill>
              </a:rPr>
              <a:t>Marketed for smart port development and education.</a:t>
            </a:r>
          </a:p>
          <a:p>
            <a:pPr marL="285750" indent="-285750">
              <a:buFont typeface="Arial" panose="020B0604020202020204" pitchFamily="34" charset="0"/>
              <a:buChar char="•"/>
            </a:pPr>
            <a:r>
              <a:rPr lang="en-US" sz="1300">
                <a:solidFill>
                  <a:schemeClr val="tx1"/>
                </a:solidFill>
              </a:rPr>
              <a:t>Attracts other ports for learning opportunities.</a:t>
            </a:r>
          </a:p>
        </p:txBody>
      </p:sp>
      <p:sp>
        <p:nvSpPr>
          <p:cNvPr id="31" name="Rectangle 30">
            <a:extLst>
              <a:ext uri="{FF2B5EF4-FFF2-40B4-BE49-F238E27FC236}">
                <a16:creationId xmlns:a16="http://schemas.microsoft.com/office/drawing/2014/main" id="{DF4585CF-584D-7ACA-D208-B1F8E7381E3D}"/>
              </a:ext>
            </a:extLst>
          </p:cNvPr>
          <p:cNvSpPr/>
          <p:nvPr/>
        </p:nvSpPr>
        <p:spPr>
          <a:xfrm>
            <a:off x="302987" y="1341225"/>
            <a:ext cx="2441448" cy="1262208"/>
          </a:xfrm>
          <a:prstGeom prst="rect">
            <a:avLst/>
          </a:prstGeom>
          <a:solidFill>
            <a:schemeClr val="tx2">
              <a:lumMod val="90000"/>
              <a:lumOff val="1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a:solidFill>
                  <a:schemeClr val="bg1"/>
                </a:solidFill>
              </a:rPr>
              <a:t>Development Hub</a:t>
            </a:r>
          </a:p>
        </p:txBody>
      </p:sp>
      <p:sp>
        <p:nvSpPr>
          <p:cNvPr id="32" name="Rectangle 31">
            <a:extLst>
              <a:ext uri="{FF2B5EF4-FFF2-40B4-BE49-F238E27FC236}">
                <a16:creationId xmlns:a16="http://schemas.microsoft.com/office/drawing/2014/main" id="{968E34E8-6F7C-D9F6-D020-E87C4AD8BB3C}"/>
              </a:ext>
            </a:extLst>
          </p:cNvPr>
          <p:cNvSpPr/>
          <p:nvPr/>
        </p:nvSpPr>
        <p:spPr>
          <a:xfrm>
            <a:off x="302987" y="3178667"/>
            <a:ext cx="2441448" cy="1262208"/>
          </a:xfrm>
          <a:prstGeom prst="rect">
            <a:avLst/>
          </a:prstGeom>
          <a:solidFill>
            <a:schemeClr val="tx2">
              <a:lumMod val="50000"/>
              <a:lumOff val="5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a:solidFill>
                  <a:schemeClr val="bg1"/>
                </a:solidFill>
              </a:rPr>
              <a:t>Renewed Fish Market</a:t>
            </a:r>
          </a:p>
        </p:txBody>
      </p:sp>
      <p:sp>
        <p:nvSpPr>
          <p:cNvPr id="33" name="Rectangle 32">
            <a:extLst>
              <a:ext uri="{FF2B5EF4-FFF2-40B4-BE49-F238E27FC236}">
                <a16:creationId xmlns:a16="http://schemas.microsoft.com/office/drawing/2014/main" id="{E8D25936-0CD2-4D29-BD36-C1C6A548CBCE}"/>
              </a:ext>
            </a:extLst>
          </p:cNvPr>
          <p:cNvSpPr/>
          <p:nvPr/>
        </p:nvSpPr>
        <p:spPr>
          <a:xfrm>
            <a:off x="302987" y="4890420"/>
            <a:ext cx="2441448" cy="1262208"/>
          </a:xfrm>
          <a:prstGeom prst="rect">
            <a:avLst/>
          </a:prstGeom>
          <a:solidFill>
            <a:schemeClr val="accent4">
              <a:lumMod val="60000"/>
              <a:lumOff val="4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a:solidFill>
                  <a:schemeClr val="bg1"/>
                </a:solidFill>
              </a:rPr>
              <a:t>Source of Revenue</a:t>
            </a:r>
          </a:p>
        </p:txBody>
      </p:sp>
      <p:pic>
        <p:nvPicPr>
          <p:cNvPr id="24" name="Picture 23">
            <a:extLst>
              <a:ext uri="{FF2B5EF4-FFF2-40B4-BE49-F238E27FC236}">
                <a16:creationId xmlns:a16="http://schemas.microsoft.com/office/drawing/2014/main" id="{A08FB56F-830F-E2B0-30AD-572E0CA85C4B}"/>
              </a:ext>
            </a:extLst>
          </p:cNvPr>
          <p:cNvPicPr>
            <a:picLocks noChangeAspect="1"/>
          </p:cNvPicPr>
          <p:nvPr/>
        </p:nvPicPr>
        <p:blipFill>
          <a:blip r:embed="rId7">
            <a:duotone>
              <a:prstClr val="black"/>
              <a:schemeClr val="bg1">
                <a:tint val="45000"/>
                <a:satMod val="400000"/>
              </a:schemeClr>
            </a:duotone>
            <a:extLst>
              <a:ext uri="{BEBA8EAE-BF5A-486C-A8C5-ECC9F3942E4B}">
                <a14:imgProps xmlns:a14="http://schemas.microsoft.com/office/drawing/2010/main">
                  <a14:imgLayer r:embed="rId8">
                    <a14:imgEffect>
                      <a14:brightnessContrast bright="100000"/>
                    </a14:imgEffect>
                  </a14:imgLayer>
                </a14:imgProps>
              </a:ext>
            </a:extLst>
          </a:blip>
          <a:stretch>
            <a:fillRect/>
          </a:stretch>
        </p:blipFill>
        <p:spPr>
          <a:xfrm>
            <a:off x="1090258" y="1408741"/>
            <a:ext cx="866905" cy="866905"/>
          </a:xfrm>
          <a:prstGeom prst="rect">
            <a:avLst/>
          </a:prstGeom>
          <a:noFill/>
        </p:spPr>
      </p:pic>
      <p:pic>
        <p:nvPicPr>
          <p:cNvPr id="26" name="Picture 25">
            <a:extLst>
              <a:ext uri="{FF2B5EF4-FFF2-40B4-BE49-F238E27FC236}">
                <a16:creationId xmlns:a16="http://schemas.microsoft.com/office/drawing/2014/main" id="{B4581152-B72D-3BDF-034D-0E0B4B0FD0B1}"/>
              </a:ext>
            </a:extLst>
          </p:cNvPr>
          <p:cNvPicPr>
            <a:picLocks noChangeAspect="1"/>
          </p:cNvPicPr>
          <p:nvPr/>
        </p:nvPicPr>
        <p:blipFill>
          <a:blip r:embed="rId9">
            <a:duotone>
              <a:prstClr val="black"/>
              <a:schemeClr val="bg1">
                <a:tint val="45000"/>
                <a:satMod val="400000"/>
              </a:schemeClr>
            </a:duotone>
            <a:extLst>
              <a:ext uri="{BEBA8EAE-BF5A-486C-A8C5-ECC9F3942E4B}">
                <a14:imgProps xmlns:a14="http://schemas.microsoft.com/office/drawing/2010/main">
                  <a14:imgLayer r:embed="rId10">
                    <a14:imgEffect>
                      <a14:brightnessContrast bright="100000"/>
                    </a14:imgEffect>
                  </a14:imgLayer>
                </a14:imgProps>
              </a:ext>
            </a:extLst>
          </a:blip>
          <a:stretch>
            <a:fillRect/>
          </a:stretch>
        </p:blipFill>
        <p:spPr>
          <a:xfrm>
            <a:off x="1093424" y="3178667"/>
            <a:ext cx="863739" cy="863739"/>
          </a:xfrm>
          <a:prstGeom prst="rect">
            <a:avLst/>
          </a:prstGeom>
          <a:noFill/>
        </p:spPr>
      </p:pic>
      <p:pic>
        <p:nvPicPr>
          <p:cNvPr id="28" name="Picture 27">
            <a:extLst>
              <a:ext uri="{FF2B5EF4-FFF2-40B4-BE49-F238E27FC236}">
                <a16:creationId xmlns:a16="http://schemas.microsoft.com/office/drawing/2014/main" id="{526F0184-9302-3F63-D56D-455720B87435}"/>
              </a:ext>
            </a:extLst>
          </p:cNvPr>
          <p:cNvPicPr>
            <a:picLocks noChangeAspect="1"/>
          </p:cNvPicPr>
          <p:nvPr/>
        </p:nvPicPr>
        <p:blipFill>
          <a:blip r:embed="rId11">
            <a:duotone>
              <a:prstClr val="black"/>
              <a:schemeClr val="bg1">
                <a:tint val="45000"/>
                <a:satMod val="400000"/>
              </a:schemeClr>
            </a:duotone>
            <a:extLst>
              <a:ext uri="{BEBA8EAE-BF5A-486C-A8C5-ECC9F3942E4B}">
                <a14:imgProps xmlns:a14="http://schemas.microsoft.com/office/drawing/2010/main">
                  <a14:imgLayer r:embed="rId12">
                    <a14:imgEffect>
                      <a14:brightnessContrast bright="100000"/>
                    </a14:imgEffect>
                  </a14:imgLayer>
                </a14:imgProps>
              </a:ext>
            </a:extLst>
          </a:blip>
          <a:stretch>
            <a:fillRect/>
          </a:stretch>
        </p:blipFill>
        <p:spPr>
          <a:xfrm>
            <a:off x="1090257" y="4945424"/>
            <a:ext cx="866906" cy="866906"/>
          </a:xfrm>
          <a:prstGeom prst="rect">
            <a:avLst/>
          </a:prstGeom>
          <a:noFill/>
        </p:spPr>
      </p:pic>
      <p:graphicFrame>
        <p:nvGraphicFramePr>
          <p:cNvPr id="37" name="Chart 36">
            <a:extLst>
              <a:ext uri="{FF2B5EF4-FFF2-40B4-BE49-F238E27FC236}">
                <a16:creationId xmlns:a16="http://schemas.microsoft.com/office/drawing/2014/main" id="{15F04079-A300-E3C8-4EA0-C19D9A50D253}"/>
              </a:ext>
            </a:extLst>
          </p:cNvPr>
          <p:cNvGraphicFramePr>
            <a:graphicFrameLocks/>
          </p:cNvGraphicFramePr>
          <p:nvPr/>
        </p:nvGraphicFramePr>
        <p:xfrm>
          <a:off x="6843330" y="3202853"/>
          <a:ext cx="5597603" cy="3474832"/>
        </p:xfrm>
        <a:graphic>
          <a:graphicData uri="http://schemas.openxmlformats.org/drawingml/2006/chart">
            <c:chart xmlns:c="http://schemas.openxmlformats.org/drawingml/2006/chart" xmlns:r="http://schemas.openxmlformats.org/officeDocument/2006/relationships" r:id="rId13"/>
          </a:graphicData>
        </a:graphic>
      </p:graphicFrame>
      <p:sp>
        <p:nvSpPr>
          <p:cNvPr id="39" name="TextBox 38">
            <a:extLst>
              <a:ext uri="{FF2B5EF4-FFF2-40B4-BE49-F238E27FC236}">
                <a16:creationId xmlns:a16="http://schemas.microsoft.com/office/drawing/2014/main" id="{E8733B2B-D682-88E6-DDEA-E089056B7741}"/>
              </a:ext>
            </a:extLst>
          </p:cNvPr>
          <p:cNvSpPr txBox="1"/>
          <p:nvPr/>
        </p:nvSpPr>
        <p:spPr>
          <a:xfrm>
            <a:off x="8009274" y="2796264"/>
            <a:ext cx="3097517" cy="86373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r>
              <a:rPr lang="en-US" sz="1400" b="1"/>
              <a:t>Economical Impact of Maritime Hub</a:t>
            </a:r>
          </a:p>
        </p:txBody>
      </p:sp>
    </p:spTree>
    <p:extLst>
      <p:ext uri="{BB962C8B-B14F-4D97-AF65-F5344CB8AC3E}">
        <p14:creationId xmlns:p14="http://schemas.microsoft.com/office/powerpoint/2010/main" val="2825273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FBF2F-C83A-D12D-B44C-36AB9CAFAF8A}"/>
            </a:ext>
          </a:extLst>
        </p:cNvPr>
        <p:cNvGrpSpPr/>
        <p:nvPr/>
      </p:nvGrpSpPr>
      <p:grpSpPr>
        <a:xfrm>
          <a:off x="0" y="0"/>
          <a:ext cx="0" cy="0"/>
          <a:chOff x="0" y="0"/>
          <a:chExt cx="0" cy="0"/>
        </a:xfrm>
      </p:grpSpPr>
      <p:pic>
        <p:nvPicPr>
          <p:cNvPr id="34" name="Picture 33">
            <a:extLst>
              <a:ext uri="{FF2B5EF4-FFF2-40B4-BE49-F238E27FC236}">
                <a16:creationId xmlns:a16="http://schemas.microsoft.com/office/drawing/2014/main" id="{490B823F-77B8-5563-FF7F-48698D249B02}"/>
              </a:ext>
            </a:extLst>
          </p:cNvPr>
          <p:cNvPicPr>
            <a:picLocks noChangeAspect="1"/>
          </p:cNvPicPr>
          <p:nvPr/>
        </p:nvPicPr>
        <p:blipFill>
          <a:blip r:embed="rId3"/>
          <a:stretch>
            <a:fillRect/>
          </a:stretch>
        </p:blipFill>
        <p:spPr>
          <a:xfrm>
            <a:off x="0" y="5967786"/>
            <a:ext cx="12192000" cy="890601"/>
          </a:xfrm>
          <a:prstGeom prst="rect">
            <a:avLst/>
          </a:prstGeom>
        </p:spPr>
      </p:pic>
      <p:sp>
        <p:nvSpPr>
          <p:cNvPr id="11" name="TextBox 10">
            <a:extLst>
              <a:ext uri="{FF2B5EF4-FFF2-40B4-BE49-F238E27FC236}">
                <a16:creationId xmlns:a16="http://schemas.microsoft.com/office/drawing/2014/main" id="{B4FDF5CE-926A-8DCE-466D-45751D69D26D}"/>
              </a:ext>
            </a:extLst>
          </p:cNvPr>
          <p:cNvSpPr txBox="1"/>
          <p:nvPr/>
        </p:nvSpPr>
        <p:spPr>
          <a:xfrm>
            <a:off x="0" y="0"/>
            <a:ext cx="11925250" cy="101543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fontScale="85000" lnSpcReduction="10000"/>
          </a:bodyPr>
          <a:lstStyle/>
          <a:p>
            <a:r>
              <a:rPr lang="en-US" sz="4400"/>
              <a:t>Rail-Based Supply Chain saves $2,5 M in operation costs</a:t>
            </a:r>
          </a:p>
        </p:txBody>
      </p:sp>
      <p:pic>
        <p:nvPicPr>
          <p:cNvPr id="20" name="Picture 19" descr="A red and blue logo&#10;&#10;AI-generated content may be incorrect.">
            <a:extLst>
              <a:ext uri="{FF2B5EF4-FFF2-40B4-BE49-F238E27FC236}">
                <a16:creationId xmlns:a16="http://schemas.microsoft.com/office/drawing/2014/main" id="{9B766A5F-0CB6-23DF-E019-F989899B3061}"/>
              </a:ext>
            </a:extLst>
          </p:cNvPr>
          <p:cNvPicPr>
            <a:picLocks noChangeAspect="1"/>
          </p:cNvPicPr>
          <p:nvPr/>
        </p:nvPicPr>
        <p:blipFill>
          <a:blip r:embed="rId4">
            <a:duotone>
              <a:schemeClr val="accent4">
                <a:shade val="45000"/>
                <a:satMod val="135000"/>
              </a:schemeClr>
              <a:prstClr val="white"/>
            </a:duotone>
          </a:blip>
          <a:stretch>
            <a:fillRect/>
          </a:stretch>
        </p:blipFill>
        <p:spPr>
          <a:xfrm>
            <a:off x="9448802" y="6061100"/>
            <a:ext cx="2743198" cy="1015438"/>
          </a:xfrm>
          <a:prstGeom prst="rect">
            <a:avLst/>
          </a:prstGeom>
        </p:spPr>
      </p:pic>
      <p:sp>
        <p:nvSpPr>
          <p:cNvPr id="31" name="Rectangle 30">
            <a:extLst>
              <a:ext uri="{FF2B5EF4-FFF2-40B4-BE49-F238E27FC236}">
                <a16:creationId xmlns:a16="http://schemas.microsoft.com/office/drawing/2014/main" id="{E1C1FCFC-408D-14B2-3DA5-57783E24B31F}"/>
              </a:ext>
            </a:extLst>
          </p:cNvPr>
          <p:cNvSpPr/>
          <p:nvPr/>
        </p:nvSpPr>
        <p:spPr>
          <a:xfrm>
            <a:off x="266410" y="1679553"/>
            <a:ext cx="5679899" cy="537952"/>
          </a:xfrm>
          <a:prstGeom prst="rect">
            <a:avLst/>
          </a:prstGeom>
          <a:solidFill>
            <a:schemeClr val="bg2">
              <a:lumMod val="9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Train Supply Chain </a:t>
            </a:r>
          </a:p>
        </p:txBody>
      </p:sp>
      <p:sp>
        <p:nvSpPr>
          <p:cNvPr id="33" name="Rectangle 32">
            <a:extLst>
              <a:ext uri="{FF2B5EF4-FFF2-40B4-BE49-F238E27FC236}">
                <a16:creationId xmlns:a16="http://schemas.microsoft.com/office/drawing/2014/main" id="{A3A81B7C-58B0-42F5-6B1E-E7768C0D287A}"/>
              </a:ext>
            </a:extLst>
          </p:cNvPr>
          <p:cNvSpPr/>
          <p:nvPr/>
        </p:nvSpPr>
        <p:spPr>
          <a:xfrm>
            <a:off x="6245352" y="1679553"/>
            <a:ext cx="5679899" cy="537952"/>
          </a:xfrm>
          <a:prstGeom prst="rect">
            <a:avLst/>
          </a:prstGeom>
          <a:solidFill>
            <a:schemeClr val="accent4">
              <a:lumMod val="60000"/>
              <a:lumOff val="4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Bridge over Xanadu river</a:t>
            </a:r>
          </a:p>
        </p:txBody>
      </p:sp>
      <p:sp>
        <p:nvSpPr>
          <p:cNvPr id="3" name="Rectangle 2">
            <a:extLst>
              <a:ext uri="{FF2B5EF4-FFF2-40B4-BE49-F238E27FC236}">
                <a16:creationId xmlns:a16="http://schemas.microsoft.com/office/drawing/2014/main" id="{356D7372-3EF4-A40D-750B-5F95D1AA667F}"/>
              </a:ext>
            </a:extLst>
          </p:cNvPr>
          <p:cNvSpPr/>
          <p:nvPr/>
        </p:nvSpPr>
        <p:spPr>
          <a:xfrm>
            <a:off x="266409" y="1078519"/>
            <a:ext cx="11658842" cy="537952"/>
          </a:xfrm>
          <a:prstGeom prst="rect">
            <a:avLst/>
          </a:prstGeom>
          <a:solidFill>
            <a:srgbClr val="163E64"/>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Connecting Xanadu port by a railroad and a bridge to the nearest town simplifies the logistical supply chain</a:t>
            </a:r>
          </a:p>
        </p:txBody>
      </p:sp>
      <p:sp>
        <p:nvSpPr>
          <p:cNvPr id="4" name="TextBox 3">
            <a:extLst>
              <a:ext uri="{FF2B5EF4-FFF2-40B4-BE49-F238E27FC236}">
                <a16:creationId xmlns:a16="http://schemas.microsoft.com/office/drawing/2014/main" id="{7035AAFE-3B49-1D4C-81AD-C205748DDF31}"/>
              </a:ext>
            </a:extLst>
          </p:cNvPr>
          <p:cNvSpPr txBox="1"/>
          <p:nvPr/>
        </p:nvSpPr>
        <p:spPr>
          <a:xfrm>
            <a:off x="266408" y="2217505"/>
            <a:ext cx="5679900" cy="32089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r>
              <a:rPr lang="en-US" sz="1400" b="1"/>
              <a:t>Comparison of Operational Costs and Train Systems Initial Costs</a:t>
            </a:r>
          </a:p>
        </p:txBody>
      </p:sp>
      <p:sp>
        <p:nvSpPr>
          <p:cNvPr id="7" name="TextBox 6">
            <a:extLst>
              <a:ext uri="{FF2B5EF4-FFF2-40B4-BE49-F238E27FC236}">
                <a16:creationId xmlns:a16="http://schemas.microsoft.com/office/drawing/2014/main" id="{2C4D94F1-F76D-D2D6-4B00-FB705A9771BB}"/>
              </a:ext>
            </a:extLst>
          </p:cNvPr>
          <p:cNvSpPr txBox="1"/>
          <p:nvPr/>
        </p:nvSpPr>
        <p:spPr>
          <a:xfrm>
            <a:off x="6245352" y="2217505"/>
            <a:ext cx="5679900" cy="32089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r>
              <a:rPr lang="en-US" sz="1400" b="1"/>
              <a:t>Utopian Growth by a bridge over Xanadu river</a:t>
            </a:r>
          </a:p>
        </p:txBody>
      </p:sp>
      <p:pic>
        <p:nvPicPr>
          <p:cNvPr id="8" name="Picture 7">
            <a:extLst>
              <a:ext uri="{FF2B5EF4-FFF2-40B4-BE49-F238E27FC236}">
                <a16:creationId xmlns:a16="http://schemas.microsoft.com/office/drawing/2014/main" id="{BE5CBF57-46DA-0051-053C-DF835BF126CA}"/>
              </a:ext>
            </a:extLst>
          </p:cNvPr>
          <p:cNvPicPr>
            <a:picLocks noChangeAspect="1"/>
          </p:cNvPicPr>
          <p:nvPr/>
        </p:nvPicPr>
        <p:blipFill>
          <a:blip r:embed="rId5">
            <a:alphaModFix amt="80000"/>
            <a:extLst>
              <a:ext uri="{BEBA8EAE-BF5A-486C-A8C5-ECC9F3942E4B}">
                <a14:imgProps xmlns:a14="http://schemas.microsoft.com/office/drawing/2010/main">
                  <a14:imgLayer r:embed="rId6">
                    <a14:imgEffect>
                      <a14:brightnessContrast bright="-20000" contrast="40000"/>
                    </a14:imgEffect>
                  </a14:imgLayer>
                </a14:imgProps>
              </a:ext>
            </a:extLst>
          </a:blip>
          <a:srcRect l="-54" t="12439" r="-515" b="19330"/>
          <a:stretch/>
        </p:blipFill>
        <p:spPr>
          <a:xfrm>
            <a:off x="6245353" y="3803616"/>
            <a:ext cx="5679898" cy="1897852"/>
          </a:xfrm>
          <a:prstGeom prst="rect">
            <a:avLst/>
          </a:prstGeom>
        </p:spPr>
      </p:pic>
      <p:sp>
        <p:nvSpPr>
          <p:cNvPr id="16" name="TextBox 15">
            <a:extLst>
              <a:ext uri="{FF2B5EF4-FFF2-40B4-BE49-F238E27FC236}">
                <a16:creationId xmlns:a16="http://schemas.microsoft.com/office/drawing/2014/main" id="{90A43E35-FA5A-4BB1-6469-EFE94CCA1441}"/>
              </a:ext>
            </a:extLst>
          </p:cNvPr>
          <p:cNvSpPr txBox="1"/>
          <p:nvPr/>
        </p:nvSpPr>
        <p:spPr>
          <a:xfrm>
            <a:off x="266408" y="5045858"/>
            <a:ext cx="5679898" cy="136340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marL="182880" indent="-182880">
              <a:buFont typeface="Arial" panose="020B0604020202020204" pitchFamily="34" charset="0"/>
              <a:buChar char="•"/>
            </a:pPr>
            <a:r>
              <a:rPr lang="en-US" sz="1400"/>
              <a:t>Switching to a train system cuts cargo handling costs by 2.5M Shay annually (13.7%), enhancing efficiency and having an ROI of 20 years.</a:t>
            </a:r>
          </a:p>
          <a:p>
            <a:endParaRPr lang="en-US" sz="100"/>
          </a:p>
          <a:p>
            <a:pPr marL="182880" indent="-182880">
              <a:buFont typeface="Arial" panose="020B0604020202020204" pitchFamily="34" charset="0"/>
              <a:buChar char="•"/>
            </a:pPr>
            <a:r>
              <a:rPr lang="en-US" sz="1400"/>
              <a:t>Lower emissions per ton-mile compared to trucks align with sustainability trends, qualifying for green funding or incentives.</a:t>
            </a:r>
          </a:p>
        </p:txBody>
      </p:sp>
      <p:pic>
        <p:nvPicPr>
          <p:cNvPr id="21" name="Picture 20" descr="A graph showing the cost of a train system&#10;&#10;AI-generated content may be incorrect.">
            <a:extLst>
              <a:ext uri="{FF2B5EF4-FFF2-40B4-BE49-F238E27FC236}">
                <a16:creationId xmlns:a16="http://schemas.microsoft.com/office/drawing/2014/main" id="{B10FFD0E-2F25-D3D9-C962-071AB5928EFF}"/>
              </a:ext>
            </a:extLst>
          </p:cNvPr>
          <p:cNvPicPr>
            <a:picLocks noChangeAspect="1"/>
          </p:cNvPicPr>
          <p:nvPr/>
        </p:nvPicPr>
        <p:blipFill>
          <a:blip r:embed="rId7" cstate="print">
            <a:extLst>
              <a:ext uri="{28A0092B-C50C-407E-A947-70E740481C1C}">
                <a14:useLocalDpi xmlns:a14="http://schemas.microsoft.com/office/drawing/2010/main" val="0"/>
              </a:ext>
            </a:extLst>
          </a:blip>
          <a:srcRect l="1528" t="1927" r="1166" b="3018"/>
          <a:stretch/>
        </p:blipFill>
        <p:spPr>
          <a:xfrm>
            <a:off x="879475" y="2574924"/>
            <a:ext cx="4470400" cy="2565401"/>
          </a:xfrm>
          <a:prstGeom prst="rect">
            <a:avLst/>
          </a:prstGeom>
          <a:noFill/>
          <a:ln>
            <a:noFill/>
          </a:ln>
          <a:effectLst/>
        </p:spPr>
      </p:pic>
      <p:sp>
        <p:nvSpPr>
          <p:cNvPr id="27" name="TextBox 26">
            <a:extLst>
              <a:ext uri="{FF2B5EF4-FFF2-40B4-BE49-F238E27FC236}">
                <a16:creationId xmlns:a16="http://schemas.microsoft.com/office/drawing/2014/main" id="{A8D46DA4-77A9-F92E-72D0-EE093134F7CB}"/>
              </a:ext>
            </a:extLst>
          </p:cNvPr>
          <p:cNvSpPr txBox="1"/>
          <p:nvPr/>
        </p:nvSpPr>
        <p:spPr>
          <a:xfrm>
            <a:off x="6245352" y="2440206"/>
            <a:ext cx="5679898" cy="136340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marL="182880" indent="-182880">
              <a:buFont typeface="Arial" panose="020B0604020202020204" pitchFamily="34" charset="0"/>
              <a:buChar char="•"/>
            </a:pPr>
            <a:r>
              <a:rPr lang="en-US" sz="1400"/>
              <a:t>Enhancing Xanadu Ports regional trade opportunities by adding transportation opportunities to the port. </a:t>
            </a:r>
          </a:p>
          <a:p>
            <a:endParaRPr lang="en-US" sz="100"/>
          </a:p>
          <a:p>
            <a:pPr marL="182880" indent="-182880">
              <a:buFont typeface="Arial" panose="020B0604020202020204" pitchFamily="34" charset="0"/>
              <a:buChar char="•"/>
            </a:pPr>
            <a:r>
              <a:rPr lang="en-US" sz="1400"/>
              <a:t>Reducing logistics costs and improving efficiency by providing direct river-crossing access for cargo and workforce </a:t>
            </a:r>
          </a:p>
        </p:txBody>
      </p:sp>
      <p:sp>
        <p:nvSpPr>
          <p:cNvPr id="29" name="TextBox 28">
            <a:extLst>
              <a:ext uri="{FF2B5EF4-FFF2-40B4-BE49-F238E27FC236}">
                <a16:creationId xmlns:a16="http://schemas.microsoft.com/office/drawing/2014/main" id="{2DA95F1B-E519-B1FB-83DF-E1B8B7CE60F2}"/>
              </a:ext>
            </a:extLst>
          </p:cNvPr>
          <p:cNvSpPr txBox="1"/>
          <p:nvPr/>
        </p:nvSpPr>
        <p:spPr>
          <a:xfrm>
            <a:off x="3266017" y="4302642"/>
            <a:ext cx="732366" cy="230832"/>
          </a:xfrm>
          <a:prstGeom prst="rect">
            <a:avLst/>
          </a:prstGeom>
          <a:noFill/>
        </p:spPr>
        <p:txBody>
          <a:bodyPr wrap="square" rtlCol="0">
            <a:spAutoFit/>
          </a:bodyPr>
          <a:lstStyle/>
          <a:p>
            <a:r>
              <a:rPr lang="en-US" sz="900"/>
              <a:t>In Savings</a:t>
            </a:r>
          </a:p>
        </p:txBody>
      </p:sp>
      <p:sp>
        <p:nvSpPr>
          <p:cNvPr id="36" name="TextBox 35">
            <a:extLst>
              <a:ext uri="{FF2B5EF4-FFF2-40B4-BE49-F238E27FC236}">
                <a16:creationId xmlns:a16="http://schemas.microsoft.com/office/drawing/2014/main" id="{30D4F11A-4F99-D28E-9369-7990CE6E975A}"/>
              </a:ext>
            </a:extLst>
          </p:cNvPr>
          <p:cNvSpPr txBox="1"/>
          <p:nvPr/>
        </p:nvSpPr>
        <p:spPr>
          <a:xfrm>
            <a:off x="6245352" y="5712355"/>
            <a:ext cx="5679900" cy="32089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r>
              <a:rPr lang="en-US" sz="1400"/>
              <a:t>Architect's vision for a “Utopian Growth” bridge</a:t>
            </a:r>
          </a:p>
        </p:txBody>
      </p:sp>
    </p:spTree>
    <p:extLst>
      <p:ext uri="{BB962C8B-B14F-4D97-AF65-F5344CB8AC3E}">
        <p14:creationId xmlns:p14="http://schemas.microsoft.com/office/powerpoint/2010/main" val="28334666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15</TotalTime>
  <Words>1488</Words>
  <Application>Microsoft Office PowerPoint</Application>
  <PresentationFormat>Widescreen</PresentationFormat>
  <Paragraphs>147</Paragraphs>
  <Slides>10</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Aptos Display</vt:lpstr>
      <vt:lpstr>Arial</vt:lpstr>
      <vt:lpstr>Calibri</vt:lpstr>
      <vt:lpstr>Courier New</vt:lpstr>
      <vt:lpstr>Courier New,monospace</vt:lpstr>
      <vt:lpstr>Office Theme</vt:lpstr>
      <vt:lpstr>Intelligence Hunt Spring 2025</vt:lpstr>
      <vt:lpstr>Achieving Carbon Neutral Energy Production </vt:lpstr>
      <vt:lpstr>PowerPoint Presentation</vt:lpstr>
      <vt:lpstr>Automated Mooring System</vt:lpstr>
      <vt:lpstr>Vacuum Mooring: Faster, Safer and Smarter Docking</vt:lpstr>
      <vt:lpstr>Streamlining Gate Operations</vt:lpstr>
      <vt:lpstr>Container &amp; Terminal Efficiency Optimization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Aaro K</dc:creator>
  <cp:lastModifiedBy>Aaro Korpela</cp:lastModifiedBy>
  <cp:revision>3</cp:revision>
  <dcterms:created xsi:type="dcterms:W3CDTF">2025-01-20T13:35:46Z</dcterms:created>
  <dcterms:modified xsi:type="dcterms:W3CDTF">2025-04-08T04:27:00Z</dcterms:modified>
</cp:coreProperties>
</file>